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_rels/presentation.xml.rels" ContentType="application/vnd.openxmlformats-package.relationships+xml"/>
  <Override PartName="/ppt/media/image56.png" ContentType="image/png"/>
  <Override PartName="/ppt/media/image55.png" ContentType="image/png"/>
  <Override PartName="/ppt/media/image54.png" ContentType="image/png"/>
  <Override PartName="/ppt/media/image53.png" ContentType="image/png"/>
  <Override PartName="/ppt/media/image52.png" ContentType="image/png"/>
  <Override PartName="/ppt/media/image51.png" ContentType="image/png"/>
  <Override PartName="/ppt/media/image49.png" ContentType="image/png"/>
  <Override PartName="/ppt/media/image100.png" ContentType="image/png"/>
  <Override PartName="/ppt/media/image47.png" ContentType="image/png"/>
  <Override PartName="/ppt/media/image46.png" ContentType="image/png"/>
  <Override PartName="/ppt/media/image45.png" ContentType="image/png"/>
  <Override PartName="/ppt/media/image44.png" ContentType="image/png"/>
  <Override PartName="/ppt/media/image43.png" ContentType="image/png"/>
  <Override PartName="/ppt/media/image42.png" ContentType="image/png"/>
  <Override PartName="/ppt/media/image41.png" ContentType="image/png"/>
  <Override PartName="/ppt/media/image3.jpeg" ContentType="image/jpeg"/>
  <Override PartName="/ppt/media/image40.png" ContentType="image/png"/>
  <Override PartName="/ppt/media/image39.png" ContentType="image/png"/>
  <Override PartName="/ppt/media/image35.png" ContentType="image/png"/>
  <Override PartName="/ppt/media/image33.png" ContentType="image/png"/>
  <Override PartName="/ppt/media/image32.png" ContentType="image/png"/>
  <Override PartName="/ppt/media/image13.png" ContentType="image/png"/>
  <Override PartName="/ppt/media/image1.png" ContentType="image/png"/>
  <Override PartName="/ppt/media/image38.png" ContentType="image/png"/>
  <Override PartName="/ppt/media/image8.png" ContentType="image/png"/>
  <Override PartName="/ppt/media/image85.png" ContentType="image/png"/>
  <Override PartName="/ppt/media/image37.png" ContentType="image/png"/>
  <Override PartName="/ppt/media/image7.png" ContentType="image/png"/>
  <Override PartName="/ppt/media/image19.png" ContentType="image/png"/>
  <Override PartName="/ppt/media/image84.png" ContentType="image/png"/>
  <Override PartName="/ppt/media/image48.png" ContentType="image/png"/>
  <Override PartName="/ppt/media/image9.jpeg" ContentType="image/jpeg"/>
  <Override PartName="/ppt/media/image36.png" ContentType="image/png"/>
  <Override PartName="/ppt/media/image11.png" ContentType="image/png"/>
  <Override PartName="/ppt/media/image6.png" ContentType="image/png"/>
  <Override PartName="/ppt/media/image18.png" ContentType="image/png"/>
  <Override PartName="/ppt/media/image83.png" ContentType="image/png"/>
  <Override PartName="/ppt/media/image29.png" ContentType="image/png"/>
  <Override PartName="/ppt/media/image94.png" ContentType="image/png"/>
  <Override PartName="/ppt/media/image28.png" ContentType="image/png"/>
  <Override PartName="/ppt/media/image93.png" ContentType="image/png"/>
  <Override PartName="/ppt/media/image50.png" ContentType="image/png"/>
  <Override PartName="/ppt/media/image65.png" ContentType="image/png"/>
  <Override PartName="/ppt/media/image66.png" ContentType="image/png"/>
  <Override PartName="/ppt/media/image67.png" ContentType="image/png"/>
  <Override PartName="/ppt/media/image30.png" ContentType="image/png"/>
  <Override PartName="/ppt/media/image68.png" ContentType="image/png"/>
  <Override PartName="/ppt/media/image70.png" ContentType="image/png"/>
  <Override PartName="/ppt/media/image69.png" ContentType="image/png"/>
  <Override PartName="/ppt/media/image71.png" ContentType="image/png"/>
  <Override PartName="/ppt/media/image72.png" ContentType="image/png"/>
  <Override PartName="/ppt/media/image73.png" ContentType="image/png"/>
  <Override PartName="/ppt/media/image74.png" ContentType="image/png"/>
  <Override PartName="/ppt/media/image75.png" ContentType="image/png"/>
  <Override PartName="/ppt/media/image76.png" ContentType="image/png"/>
  <Override PartName="/ppt/media/image64.png" ContentType="image/png"/>
  <Override PartName="/ppt/media/image99.png" ContentType="image/png"/>
  <Override PartName="/ppt/media/image62.png" ContentType="image/png"/>
  <Override PartName="/ppt/media/image87.png" ContentType="image/png"/>
  <Override PartName="/ppt/media/image63.png" ContentType="image/png"/>
  <Override PartName="/ppt/media/image98.png" ContentType="image/png"/>
  <Override PartName="/ppt/media/image5.jpeg" ContentType="image/jpeg"/>
  <Override PartName="/ppt/media/image61.png" ContentType="image/png"/>
  <Override PartName="/ppt/media/image86.png" ContentType="image/png"/>
  <Override PartName="/ppt/media/image97.png" ContentType="image/png"/>
  <Override PartName="/ppt/media/image60.png" ContentType="image/png"/>
  <Override PartName="/ppt/media/image96.png" ContentType="image/png"/>
  <Override PartName="/ppt/media/image95.png" ContentType="image/png"/>
  <Override PartName="/ppt/media/image89.png" ContentType="image/png"/>
  <Override PartName="/ppt/media/image77.png" ContentType="image/png"/>
  <Override PartName="/ppt/media/image88.png" ContentType="image/png"/>
  <Override PartName="/ppt/media/image101.png" ContentType="image/png"/>
  <Override PartName="/ppt/media/image79.png" ContentType="image/png"/>
  <Override PartName="/ppt/media/image78.png" ContentType="image/png"/>
  <Override PartName="/ppt/media/image91.png" ContentType="image/png"/>
  <Override PartName="/ppt/media/image26.png" ContentType="image/png"/>
  <Override PartName="/ppt/media/image90.png" ContentType="image/png"/>
  <Override PartName="/ppt/media/image25.png" ContentType="image/png"/>
  <Override PartName="/ppt/media/image23.png" ContentType="image/png"/>
  <Override PartName="/ppt/media/image22.png" ContentType="image/png"/>
  <Override PartName="/ppt/media/image59.png" ContentType="image/png"/>
  <Override PartName="/ppt/media/image21.png" ContentType="image/png"/>
  <Override PartName="/ppt/media/image58.png" ContentType="image/png"/>
  <Override PartName="/ppt/media/image20.png" ContentType="image/png"/>
  <Override PartName="/ppt/media/image57.png" ContentType="image/png"/>
  <Override PartName="/ppt/media/image31.png" ContentType="image/png"/>
  <Override PartName="/ppt/media/image2.jpeg" ContentType="image/jpeg"/>
  <Override PartName="/ppt/media/image17.png" ContentType="image/png"/>
  <Override PartName="/ppt/media/image82.png" ContentType="image/png"/>
  <Override PartName="/ppt/media/image14.png" ContentType="image/png"/>
  <Override PartName="/ppt/media/image10.jpeg" ContentType="image/jpeg"/>
  <Override PartName="/ppt/media/image24.png" ContentType="image/png"/>
  <Override PartName="/ppt/media/image15.png" ContentType="image/png"/>
  <Override PartName="/ppt/media/image80.png" ContentType="image/png"/>
  <Override PartName="/ppt/media/image92.png" ContentType="image/png"/>
  <Override PartName="/ppt/media/image27.png" ContentType="image/png"/>
  <Override PartName="/ppt/media/image16.png" ContentType="image/png"/>
  <Override PartName="/ppt/media/image81.png" ContentType="image/png"/>
  <Override PartName="/ppt/media/image4.png" ContentType="image/png"/>
  <Override PartName="/ppt/media/image12.jpeg" ContentType="image/jpeg"/>
  <Override PartName="/ppt/media/image34.png" ContentType="image/png"/>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42.xml" ContentType="application/vnd.openxmlformats-officedocument.presentationml.slide+xml"/>
  <Override PartName="/ppt/slides/slide47.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9.xml" ContentType="application/vnd.openxmlformats-officedocument.presentationml.slide+xml"/>
  <Override PartName="/ppt/slides/slide61.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63.xml" ContentType="application/vnd.openxmlformats-officedocument.presentationml.slide+xml"/>
  <Override PartName="/ppt/slides/slide26.xml" ContentType="application/vnd.openxmlformats-officedocument.presentationml.slide+xml"/>
  <Override PartName="/ppt/slides/slide62.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59.xml" ContentType="application/vnd.openxmlformats-officedocument.presentationml.slide+xml"/>
  <Override PartName="/ppt/slides/slide22.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_rels/slide39.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28.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58.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36.xml.rels" ContentType="application/vnd.openxmlformats-package.relationships+xml"/>
  <Override PartName="/ppt/slides/_rels/slide43.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22.xml.rels" ContentType="application/vnd.openxmlformats-package.relationships+xml"/>
  <Override PartName="/ppt/slides/_rels/slide18.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48.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55.xml.rels" ContentType="application/vnd.openxmlformats-package.relationships+xml"/>
  <Override PartName="/ppt/slides/_rels/slide54.xml.rels" ContentType="application/vnd.openxmlformats-package.relationships+xml"/>
  <Override PartName="/ppt/slides/_rels/slide63.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53.xml.rels" ContentType="application/vnd.openxmlformats-package.relationships+xml"/>
  <Override PartName="/ppt/slides/_rels/slide62.xml.rels" ContentType="application/vnd.openxmlformats-package.relationships+xml"/>
  <Override PartName="/ppt/slides/_rels/slide46.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52.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30.xml.rels" ContentType="application/vnd.openxmlformats-package.relationships+xml"/>
  <Override PartName="/ppt/slides/_rels/slide38.xml.rels" ContentType="application/vnd.openxmlformats-package.relationships+xml"/>
  <Override PartName="/ppt/slides/_rels/slide45.xml.rels" ContentType="application/vnd.openxmlformats-package.relationships+xml"/>
  <Override PartName="/ppt/slides/_rels/slide59.xml.rels" ContentType="application/vnd.openxmlformats-package.relationships+xml"/>
  <Override PartName="/ppt/slides/_rels/slide10.xml.rels" ContentType="application/vnd.openxmlformats-package.relationships+xml"/>
  <Override PartName="/ppt/slides/_rels/slide25.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slide6.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n-US" sz="1400" spc="-1" strike="noStrike">
                <a:solidFill>
                  <a:srgbClr val="000000"/>
                </a:solidFill>
                <a:latin typeface="Arial"/>
              </a:rPr>
              <a:t>Click to move the slide</a:t>
            </a:r>
            <a:endParaRPr b="0" lang="en-US" sz="1400" spc="-1" strike="noStrike">
              <a:solidFill>
                <a:srgbClr val="000000"/>
              </a:solidFill>
              <a:latin typeface="Arial"/>
            </a:endParaRPr>
          </a:p>
        </p:txBody>
      </p:sp>
      <p:sp>
        <p:nvSpPr>
          <p:cNvPr id="95" name="PlaceHolder 2"/>
          <p:cNvSpPr>
            <a:spLocks noGrp="1"/>
          </p:cNvSpPr>
          <p:nvPr>
            <p:ph type="body"/>
          </p:nvPr>
        </p:nvSpPr>
        <p:spPr>
          <a:xfrm>
            <a:off x="756000" y="5078520"/>
            <a:ext cx="6047640" cy="481104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96" name="PlaceHolder 3"/>
          <p:cNvSpPr>
            <a:spLocks noGrp="1"/>
          </p:cNvSpPr>
          <p:nvPr>
            <p:ph type="hdr"/>
          </p:nvPr>
        </p:nvSpPr>
        <p:spPr>
          <a:xfrm>
            <a:off x="0" y="0"/>
            <a:ext cx="3280680" cy="53424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97" name="PlaceHolder 4"/>
          <p:cNvSpPr>
            <a:spLocks noGrp="1"/>
          </p:cNvSpPr>
          <p:nvPr>
            <p:ph type="dt"/>
          </p:nvPr>
        </p:nvSpPr>
        <p:spPr>
          <a:xfrm>
            <a:off x="4278960" y="0"/>
            <a:ext cx="3280680" cy="53424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98" name="PlaceHolder 5"/>
          <p:cNvSpPr>
            <a:spLocks noGrp="1"/>
          </p:cNvSpPr>
          <p:nvPr>
            <p:ph type="ftr"/>
          </p:nvPr>
        </p:nvSpPr>
        <p:spPr>
          <a:xfrm>
            <a:off x="0" y="10157400"/>
            <a:ext cx="3280680" cy="53424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9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5F734EC1-009B-415B-89F8-D199A3C17004}"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PlaceHolder 1"/>
          <p:cNvSpPr>
            <a:spLocks noGrp="1"/>
          </p:cNvSpPr>
          <p:nvPr>
            <p:ph type="sldImg"/>
          </p:nvPr>
        </p:nvSpPr>
        <p:spPr>
          <a:xfrm>
            <a:off x="1143360" y="685800"/>
            <a:ext cx="4571640" cy="3428640"/>
          </a:xfrm>
          <a:prstGeom prst="rect">
            <a:avLst/>
          </a:prstGeom>
        </p:spPr>
      </p:sp>
      <p:sp>
        <p:nvSpPr>
          <p:cNvPr id="570"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endParaRPr b="0" lang="en-US" sz="2000" spc="-1" strike="noStrike">
              <a:latin typeface="Arial"/>
            </a:endParaRPr>
          </a:p>
          <a:p>
            <a:pPr>
              <a:lnSpc>
                <a:spcPct val="100000"/>
              </a:lnSpc>
              <a:tabLst>
                <a:tab algn="l" pos="0"/>
              </a:tabLst>
            </a:pPr>
            <a:endParaRPr b="0" lang="en-US" sz="2000" spc="-1" strike="noStrike">
              <a:latin typeface="Arial"/>
            </a:endParaRPr>
          </a:p>
          <a:p>
            <a:pPr>
              <a:lnSpc>
                <a:spcPct val="100000"/>
              </a:lnSpc>
              <a:tabLst>
                <a:tab algn="l" pos="0"/>
              </a:tabLst>
            </a:pPr>
            <a:r>
              <a:rPr b="0" lang="en-US" sz="1100" spc="-1" strike="noStrike">
                <a:latin typeface="Arial"/>
              </a:rPr>
              <a:t>lithium-ion batteries have become the standard due to their high energy density, light weight, and rechargeability. Revolutionating electronics industry with portable devices and electrical industry with battery-powered operation such as transport and energy production and storage</a:t>
            </a:r>
            <a:endParaRPr b="0" lang="en-US" sz="11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1" name="PlaceHolder 1"/>
          <p:cNvSpPr>
            <a:spLocks noGrp="1"/>
          </p:cNvSpPr>
          <p:nvPr>
            <p:ph type="sldImg"/>
          </p:nvPr>
        </p:nvSpPr>
        <p:spPr>
          <a:xfrm>
            <a:off x="1143360" y="685800"/>
            <a:ext cx="4571640" cy="3428640"/>
          </a:xfrm>
          <a:prstGeom prst="rect">
            <a:avLst/>
          </a:prstGeom>
        </p:spPr>
      </p:sp>
      <p:sp>
        <p:nvSpPr>
          <p:cNvPr id="572" name="PlaceHolder 2"/>
          <p:cNvSpPr>
            <a:spLocks noGrp="1"/>
          </p:cNvSpPr>
          <p:nvPr>
            <p:ph type="body"/>
          </p:nvPr>
        </p:nvSpPr>
        <p:spPr>
          <a:xfrm>
            <a:off x="685800" y="4343400"/>
            <a:ext cx="5486040" cy="4114440"/>
          </a:xfrm>
          <a:prstGeom prst="rect">
            <a:avLst/>
          </a:prstGeom>
        </p:spPr>
        <p:txBody>
          <a:bodyPr tIns="91440" bIns="91440">
            <a:noAutofit/>
          </a:bodyPr>
          <a:p>
            <a:pPr>
              <a:lnSpc>
                <a:spcPct val="100000"/>
              </a:lnSpc>
              <a:tabLst>
                <a:tab algn="l" pos="0"/>
              </a:tabLst>
            </a:pPr>
            <a:endParaRPr b="0" lang="en-US" sz="2000" spc="-1" strike="noStrike">
              <a:latin typeface="Arial"/>
            </a:endParaRPr>
          </a:p>
          <a:p>
            <a:pPr>
              <a:lnSpc>
                <a:spcPct val="100000"/>
              </a:lnSpc>
              <a:tabLst>
                <a:tab algn="l" pos="0"/>
              </a:tabLst>
            </a:pPr>
            <a:endParaRPr b="0" lang="en-US" sz="2000" spc="-1" strike="noStrike">
              <a:latin typeface="Arial"/>
            </a:endParaRPr>
          </a:p>
          <a:p>
            <a:pPr>
              <a:lnSpc>
                <a:spcPct val="100000"/>
              </a:lnSpc>
              <a:tabLst>
                <a:tab algn="l" pos="0"/>
              </a:tabLst>
            </a:pPr>
            <a:r>
              <a:rPr b="0" lang="en-US" sz="1100" spc="-1" strike="noStrike">
                <a:latin typeface="Arial"/>
              </a:rPr>
              <a:t>lithium-ion batteries have become the standard due to their high energy density, light weight, and rechargeability. Revolutionating electronics industry with portable devices and electrical industry with battery-powered operation such as transport and energy production and storage</a:t>
            </a:r>
            <a:endParaRPr b="0" lang="en-US" sz="11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3" name="PlaceHolder 1"/>
          <p:cNvSpPr>
            <a:spLocks noGrp="1"/>
          </p:cNvSpPr>
          <p:nvPr>
            <p:ph type="sldImg"/>
          </p:nvPr>
        </p:nvSpPr>
        <p:spPr>
          <a:xfrm>
            <a:off x="1143360" y="685800"/>
            <a:ext cx="4571640" cy="3428640"/>
          </a:xfrm>
          <a:prstGeom prst="rect">
            <a:avLst/>
          </a:prstGeom>
        </p:spPr>
      </p:sp>
      <p:sp>
        <p:nvSpPr>
          <p:cNvPr id="574" name="PlaceHolder 2"/>
          <p:cNvSpPr>
            <a:spLocks noGrp="1"/>
          </p:cNvSpPr>
          <p:nvPr>
            <p:ph type="body"/>
          </p:nvPr>
        </p:nvSpPr>
        <p:spPr>
          <a:xfrm>
            <a:off x="685800" y="4343400"/>
            <a:ext cx="5486040" cy="4114440"/>
          </a:xfrm>
          <a:prstGeom prst="rect">
            <a:avLst/>
          </a:prstGeom>
        </p:spPr>
        <p:txBody>
          <a:bodyPr tIns="91440" bIns="91440">
            <a:noAutofit/>
          </a:bodyPr>
          <a:p>
            <a:pPr>
              <a:lnSpc>
                <a:spcPct val="115000"/>
              </a:lnSpc>
              <a:spcBef>
                <a:spcPts val="1199"/>
              </a:spcBef>
              <a:tabLst>
                <a:tab algn="l" pos="0"/>
              </a:tabLst>
            </a:pPr>
            <a:r>
              <a:rPr b="0" lang="en-US" sz="1100" spc="-1" strike="noStrike">
                <a:solidFill>
                  <a:srgbClr val="000000"/>
                </a:solidFill>
                <a:latin typeface="Arial"/>
              </a:rPr>
              <a:t>Lthium-ion battery degradation is a complex phenomenon that directly impacts various costs—operational, environmental, and safety. Here's how they are interlinked:</a:t>
            </a:r>
            <a:endParaRPr b="0" lang="en-US" sz="1100" spc="-1" strike="noStrike">
              <a:latin typeface="Arial"/>
            </a:endParaRPr>
          </a:p>
          <a:p>
            <a:pPr>
              <a:lnSpc>
                <a:spcPct val="115000"/>
              </a:lnSpc>
              <a:spcBef>
                <a:spcPts val="1400"/>
              </a:spcBef>
              <a:tabLst>
                <a:tab algn="l" pos="0"/>
              </a:tabLst>
            </a:pPr>
            <a:r>
              <a:rPr b="1" lang="en-US" sz="1300" spc="-1" strike="noStrike">
                <a:solidFill>
                  <a:srgbClr val="000000"/>
                </a:solidFill>
                <a:latin typeface="Arial"/>
              </a:rPr>
              <a:t>1. Battery Degradation and Operational Cost</a:t>
            </a:r>
            <a:endParaRPr b="0" lang="en-US" sz="1300" spc="-1" strike="noStrike">
              <a:latin typeface="Arial"/>
            </a:endParaRPr>
          </a:p>
          <a:p>
            <a:pPr marL="457200" indent="-298080">
              <a:lnSpc>
                <a:spcPct val="115000"/>
              </a:lnSpc>
              <a:spcBef>
                <a:spcPts val="1199"/>
              </a:spcBef>
              <a:buClr>
                <a:srgbClr val="000000"/>
              </a:buClr>
              <a:buFont typeface="Arial"/>
              <a:buChar char="●"/>
              <a:tabLst>
                <a:tab algn="l" pos="0"/>
              </a:tabLst>
            </a:pPr>
            <a:r>
              <a:rPr b="1" lang="en-US" sz="1100" spc="-1" strike="noStrike">
                <a:solidFill>
                  <a:srgbClr val="000000"/>
                </a:solidFill>
                <a:latin typeface="Arial"/>
              </a:rPr>
              <a:t>Efficiency Loss</a:t>
            </a:r>
            <a:r>
              <a:rPr b="0" lang="en-US" sz="1100" spc="-1" strike="noStrike">
                <a:solidFill>
                  <a:srgbClr val="000000"/>
                </a:solidFill>
                <a:latin typeface="Arial"/>
              </a:rPr>
              <a:t>: Over time, battery degradation reduces capacity and energy efficiency. This means:</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0" lang="en-US" sz="1100" spc="-1" strike="noStrike">
                <a:solidFill>
                  <a:srgbClr val="000000"/>
                </a:solidFill>
                <a:latin typeface="Arial"/>
              </a:rPr>
              <a:t>Increased energy consumption for the same output, raising electricity bills in applications like electric vehicles or grid storage.</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0" lang="en-US" sz="1100" spc="-1" strike="noStrike">
                <a:solidFill>
                  <a:srgbClr val="000000"/>
                </a:solidFill>
                <a:latin typeface="Arial"/>
              </a:rPr>
              <a:t>More frequent charging cycles, leading to higher downtime and reduced productivity in industrial systems.</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Replacement Costs</a:t>
            </a:r>
            <a:r>
              <a:rPr b="0" lang="en-US" sz="1100" spc="-1" strike="noStrike">
                <a:solidFill>
                  <a:srgbClr val="000000"/>
                </a:solidFill>
                <a:latin typeface="Arial"/>
              </a:rPr>
              <a:t>: Degraded batteries need replacement sooner, increasing capital expenditure.</a:t>
            </a:r>
            <a:endParaRPr b="0" lang="en-US" sz="1100" spc="-1" strike="noStrike">
              <a:latin typeface="Arial"/>
            </a:endParaRPr>
          </a:p>
          <a:p>
            <a:pPr>
              <a:lnSpc>
                <a:spcPct val="115000"/>
              </a:lnSpc>
              <a:spcBef>
                <a:spcPts val="1400"/>
              </a:spcBef>
              <a:tabLst>
                <a:tab algn="l" pos="0"/>
              </a:tabLst>
            </a:pPr>
            <a:r>
              <a:rPr b="1" lang="en-US" sz="1300" spc="-1" strike="noStrike">
                <a:solidFill>
                  <a:srgbClr val="000000"/>
                </a:solidFill>
                <a:latin typeface="Arial"/>
              </a:rPr>
              <a:t>2. Battery Degradation and Environmental Cost</a:t>
            </a:r>
            <a:endParaRPr b="0" lang="en-US" sz="1300" spc="-1" strike="noStrike">
              <a:latin typeface="Arial"/>
            </a:endParaRPr>
          </a:p>
          <a:p>
            <a:pPr marL="457200" indent="-298080">
              <a:lnSpc>
                <a:spcPct val="115000"/>
              </a:lnSpc>
              <a:spcBef>
                <a:spcPts val="1199"/>
              </a:spcBef>
              <a:buClr>
                <a:srgbClr val="000000"/>
              </a:buClr>
              <a:buFont typeface="Arial"/>
              <a:buChar char="●"/>
              <a:tabLst>
                <a:tab algn="l" pos="0"/>
              </a:tabLst>
            </a:pPr>
            <a:r>
              <a:rPr b="1" lang="en-US" sz="1100" spc="-1" strike="noStrike">
                <a:solidFill>
                  <a:srgbClr val="000000"/>
                </a:solidFill>
                <a:latin typeface="Arial"/>
              </a:rPr>
              <a:t>Use of Rare Materials</a:t>
            </a:r>
            <a:r>
              <a:rPr b="0" lang="en-US" sz="1100" spc="-1" strike="noStrike">
                <a:solidFill>
                  <a:srgbClr val="000000"/>
                </a:solidFill>
                <a:latin typeface="Arial"/>
              </a:rPr>
              <a:t>: Degradation often leads to the extraction and processing of more rare materials (like lithium, cobalt, and nickel) to produce replacement batteries. This contributes to:</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1" lang="en-US" sz="1100" spc="-1" strike="noStrike">
                <a:solidFill>
                  <a:srgbClr val="000000"/>
                </a:solidFill>
                <a:latin typeface="Arial"/>
              </a:rPr>
              <a:t>Mining Impacts</a:t>
            </a:r>
            <a:r>
              <a:rPr b="0" lang="en-US" sz="1100" spc="-1" strike="noStrike">
                <a:solidFill>
                  <a:srgbClr val="000000"/>
                </a:solidFill>
                <a:latin typeface="Arial"/>
              </a:rPr>
              <a:t>: Environmental damage, habitat destruction, and high carbon emissions from mining operations.</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1" lang="en-US" sz="1100" spc="-1" strike="noStrike">
                <a:solidFill>
                  <a:srgbClr val="000000"/>
                </a:solidFill>
                <a:latin typeface="Arial"/>
              </a:rPr>
              <a:t>Waste Management</a:t>
            </a:r>
            <a:r>
              <a:rPr b="0" lang="en-US" sz="1100" spc="-1" strike="noStrike">
                <a:solidFill>
                  <a:srgbClr val="000000"/>
                </a:solidFill>
                <a:latin typeface="Arial"/>
              </a:rPr>
              <a:t>: End-of-life batteries add to e-waste. If not properly recycled, they can leach toxic chemicals into the environment.</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Resource Depletion</a:t>
            </a:r>
            <a:r>
              <a:rPr b="0" lang="en-US" sz="1100" spc="-1" strike="noStrike">
                <a:solidFill>
                  <a:srgbClr val="000000"/>
                </a:solidFill>
                <a:latin typeface="Arial"/>
              </a:rPr>
              <a:t>: The need to frequently replace degraded batteries accelerates the depletion of finite resources.</a:t>
            </a:r>
            <a:endParaRPr b="0" lang="en-US" sz="1100" spc="-1" strike="noStrike">
              <a:latin typeface="Arial"/>
            </a:endParaRPr>
          </a:p>
          <a:p>
            <a:pPr>
              <a:lnSpc>
                <a:spcPct val="115000"/>
              </a:lnSpc>
              <a:spcBef>
                <a:spcPts val="1400"/>
              </a:spcBef>
              <a:tabLst>
                <a:tab algn="l" pos="0"/>
              </a:tabLst>
            </a:pPr>
            <a:r>
              <a:rPr b="1" lang="en-US" sz="1300" spc="-1" strike="noStrike">
                <a:solidFill>
                  <a:srgbClr val="000000"/>
                </a:solidFill>
                <a:latin typeface="Arial"/>
              </a:rPr>
              <a:t>3. Battery Degradation and Safety Cost</a:t>
            </a:r>
            <a:endParaRPr b="0" lang="en-US" sz="1300" spc="-1" strike="noStrike">
              <a:latin typeface="Arial"/>
            </a:endParaRPr>
          </a:p>
          <a:p>
            <a:pPr marL="457200" indent="-298080">
              <a:lnSpc>
                <a:spcPct val="115000"/>
              </a:lnSpc>
              <a:spcBef>
                <a:spcPts val="1199"/>
              </a:spcBef>
              <a:buClr>
                <a:srgbClr val="000000"/>
              </a:buClr>
              <a:buFont typeface="Arial"/>
              <a:buChar char="●"/>
              <a:tabLst>
                <a:tab algn="l" pos="0"/>
              </a:tabLst>
            </a:pPr>
            <a:r>
              <a:rPr b="1" lang="en-US" sz="1100" spc="-1" strike="noStrike">
                <a:solidFill>
                  <a:srgbClr val="000000"/>
                </a:solidFill>
                <a:latin typeface="Arial"/>
              </a:rPr>
              <a:t>Overheating Risks</a:t>
            </a:r>
            <a:r>
              <a:rPr b="0" lang="en-US" sz="1100" spc="-1" strike="noStrike">
                <a:solidFill>
                  <a:srgbClr val="000000"/>
                </a:solidFill>
                <a:latin typeface="Arial"/>
              </a:rPr>
              <a:t>: Degraded batteries often suffer from internal resistance buildup, increasing the likelihood of overheating, especially during high-demand applications.</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Thermal Runaway</a:t>
            </a:r>
            <a:r>
              <a:rPr b="0" lang="en-US" sz="1100" spc="-1" strike="noStrike">
                <a:solidFill>
                  <a:srgbClr val="000000"/>
                </a:solidFill>
                <a:latin typeface="Arial"/>
              </a:rPr>
              <a:t>: This overheating can lead to thermal runaway events, causing fires or explosions, which pose significant safety risks.</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Preventive Measures</a:t>
            </a:r>
            <a:r>
              <a:rPr b="0" lang="en-US" sz="1100" spc="-1" strike="noStrike">
                <a:solidFill>
                  <a:srgbClr val="000000"/>
                </a:solidFill>
                <a:latin typeface="Arial"/>
              </a:rPr>
              <a:t>: Additional costs arise from implementing safety systems like cooling mechanisms or advanced monitoring to mitigate these risks.</a:t>
            </a:r>
            <a:endParaRPr b="0" lang="en-US" sz="1100" spc="-1" strike="noStrike">
              <a:latin typeface="Arial"/>
            </a:endParaRPr>
          </a:p>
          <a:p>
            <a:pPr>
              <a:lnSpc>
                <a:spcPct val="100000"/>
              </a:lnSpc>
              <a:spcBef>
                <a:spcPts val="1199"/>
              </a:spcBef>
              <a:tabLst>
                <a:tab algn="l" pos="0"/>
              </a:tabLst>
            </a:pPr>
            <a:endParaRPr b="0" lang="en-US" sz="1100" spc="-1" strike="noStrike">
              <a:latin typeface="Arial"/>
            </a:endParaRPr>
          </a:p>
          <a:p>
            <a:pPr>
              <a:lnSpc>
                <a:spcPct val="100000"/>
              </a:lnSpc>
              <a:tabLst>
                <a:tab algn="l" pos="0"/>
              </a:tabLst>
            </a:pPr>
            <a:endParaRPr b="0" lang="en-US" sz="11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5" name="PlaceHolder 1"/>
          <p:cNvSpPr>
            <a:spLocks noGrp="1"/>
          </p:cNvSpPr>
          <p:nvPr>
            <p:ph type="sldImg"/>
          </p:nvPr>
        </p:nvSpPr>
        <p:spPr>
          <a:xfrm>
            <a:off x="1143360" y="685800"/>
            <a:ext cx="4571640" cy="3428640"/>
          </a:xfrm>
          <a:prstGeom prst="rect">
            <a:avLst/>
          </a:prstGeom>
        </p:spPr>
      </p:sp>
      <p:sp>
        <p:nvSpPr>
          <p:cNvPr id="576" name="PlaceHolder 2"/>
          <p:cNvSpPr>
            <a:spLocks noGrp="1"/>
          </p:cNvSpPr>
          <p:nvPr>
            <p:ph type="body"/>
          </p:nvPr>
        </p:nvSpPr>
        <p:spPr>
          <a:xfrm>
            <a:off x="685800" y="4343400"/>
            <a:ext cx="5486040" cy="4114440"/>
          </a:xfrm>
          <a:prstGeom prst="rect">
            <a:avLst/>
          </a:prstGeom>
        </p:spPr>
        <p:txBody>
          <a:bodyPr tIns="91440" bIns="91440">
            <a:noAutofit/>
          </a:bodyPr>
          <a:p>
            <a:pPr>
              <a:lnSpc>
                <a:spcPct val="115000"/>
              </a:lnSpc>
              <a:spcBef>
                <a:spcPts val="1199"/>
              </a:spcBef>
              <a:tabLst>
                <a:tab algn="l" pos="0"/>
              </a:tabLst>
            </a:pPr>
            <a:r>
              <a:rPr b="0" lang="en-US" sz="1100" spc="-1" strike="noStrike">
                <a:solidFill>
                  <a:srgbClr val="000000"/>
                </a:solidFill>
                <a:latin typeface="Arial"/>
              </a:rPr>
              <a:t>Lthium-ion battery degradation is a complex phenomenon that directly impacts various costs—operational, environmental, and safety. Here's how they are interlinked:</a:t>
            </a:r>
            <a:endParaRPr b="0" lang="en-US" sz="1100" spc="-1" strike="noStrike">
              <a:latin typeface="Arial"/>
            </a:endParaRPr>
          </a:p>
          <a:p>
            <a:pPr>
              <a:lnSpc>
                <a:spcPct val="115000"/>
              </a:lnSpc>
              <a:spcBef>
                <a:spcPts val="1400"/>
              </a:spcBef>
              <a:tabLst>
                <a:tab algn="l" pos="0"/>
              </a:tabLst>
            </a:pPr>
            <a:r>
              <a:rPr b="1" lang="en-US" sz="1300" spc="-1" strike="noStrike">
                <a:solidFill>
                  <a:srgbClr val="000000"/>
                </a:solidFill>
                <a:latin typeface="Arial"/>
              </a:rPr>
              <a:t>1. Battery Degradation and Operational Cost</a:t>
            </a:r>
            <a:endParaRPr b="0" lang="en-US" sz="1300" spc="-1" strike="noStrike">
              <a:latin typeface="Arial"/>
            </a:endParaRPr>
          </a:p>
          <a:p>
            <a:pPr marL="457200" indent="-298080">
              <a:lnSpc>
                <a:spcPct val="115000"/>
              </a:lnSpc>
              <a:spcBef>
                <a:spcPts val="1199"/>
              </a:spcBef>
              <a:buClr>
                <a:srgbClr val="000000"/>
              </a:buClr>
              <a:buFont typeface="Arial"/>
              <a:buChar char="●"/>
              <a:tabLst>
                <a:tab algn="l" pos="0"/>
              </a:tabLst>
            </a:pPr>
            <a:r>
              <a:rPr b="1" lang="en-US" sz="1100" spc="-1" strike="noStrike">
                <a:solidFill>
                  <a:srgbClr val="000000"/>
                </a:solidFill>
                <a:latin typeface="Arial"/>
              </a:rPr>
              <a:t>Efficiency Loss</a:t>
            </a:r>
            <a:r>
              <a:rPr b="0" lang="en-US" sz="1100" spc="-1" strike="noStrike">
                <a:solidFill>
                  <a:srgbClr val="000000"/>
                </a:solidFill>
                <a:latin typeface="Arial"/>
              </a:rPr>
              <a:t>: Over time, battery degradation reduces capacity and energy efficiency. This means:</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0" lang="en-US" sz="1100" spc="-1" strike="noStrike">
                <a:solidFill>
                  <a:srgbClr val="000000"/>
                </a:solidFill>
                <a:latin typeface="Arial"/>
              </a:rPr>
              <a:t>Increased energy consumption for the same output, raising electricity bills in applications like electric vehicles or grid storage.</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0" lang="en-US" sz="1100" spc="-1" strike="noStrike">
                <a:solidFill>
                  <a:srgbClr val="000000"/>
                </a:solidFill>
                <a:latin typeface="Arial"/>
              </a:rPr>
              <a:t>More frequent charging cycles, leading to higher downtime and reduced productivity in industrial systems.</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Replacement Costs</a:t>
            </a:r>
            <a:r>
              <a:rPr b="0" lang="en-US" sz="1100" spc="-1" strike="noStrike">
                <a:solidFill>
                  <a:srgbClr val="000000"/>
                </a:solidFill>
                <a:latin typeface="Arial"/>
              </a:rPr>
              <a:t>: Degraded batteries need replacement sooner, increasing capital expenditure.</a:t>
            </a:r>
            <a:endParaRPr b="0" lang="en-US" sz="1100" spc="-1" strike="noStrike">
              <a:latin typeface="Arial"/>
            </a:endParaRPr>
          </a:p>
          <a:p>
            <a:pPr>
              <a:lnSpc>
                <a:spcPct val="115000"/>
              </a:lnSpc>
              <a:spcBef>
                <a:spcPts val="1400"/>
              </a:spcBef>
              <a:tabLst>
                <a:tab algn="l" pos="0"/>
              </a:tabLst>
            </a:pPr>
            <a:r>
              <a:rPr b="1" lang="en-US" sz="1300" spc="-1" strike="noStrike">
                <a:solidFill>
                  <a:srgbClr val="000000"/>
                </a:solidFill>
                <a:latin typeface="Arial"/>
              </a:rPr>
              <a:t>2. Battery Degradation and Environmental Cost</a:t>
            </a:r>
            <a:endParaRPr b="0" lang="en-US" sz="1300" spc="-1" strike="noStrike">
              <a:latin typeface="Arial"/>
            </a:endParaRPr>
          </a:p>
          <a:p>
            <a:pPr marL="457200" indent="-298080">
              <a:lnSpc>
                <a:spcPct val="115000"/>
              </a:lnSpc>
              <a:spcBef>
                <a:spcPts val="1199"/>
              </a:spcBef>
              <a:buClr>
                <a:srgbClr val="000000"/>
              </a:buClr>
              <a:buFont typeface="Arial"/>
              <a:buChar char="●"/>
              <a:tabLst>
                <a:tab algn="l" pos="0"/>
              </a:tabLst>
            </a:pPr>
            <a:r>
              <a:rPr b="1" lang="en-US" sz="1100" spc="-1" strike="noStrike">
                <a:solidFill>
                  <a:srgbClr val="000000"/>
                </a:solidFill>
                <a:latin typeface="Arial"/>
              </a:rPr>
              <a:t>Use of Rare Materials</a:t>
            </a:r>
            <a:r>
              <a:rPr b="0" lang="en-US" sz="1100" spc="-1" strike="noStrike">
                <a:solidFill>
                  <a:srgbClr val="000000"/>
                </a:solidFill>
                <a:latin typeface="Arial"/>
              </a:rPr>
              <a:t>: Degradation often leads to the extraction and processing of more rare materials (like lithium, cobalt, and nickel) to produce replacement batteries. This contributes to:</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1" lang="en-US" sz="1100" spc="-1" strike="noStrike">
                <a:solidFill>
                  <a:srgbClr val="000000"/>
                </a:solidFill>
                <a:latin typeface="Arial"/>
              </a:rPr>
              <a:t>Mining Impacts</a:t>
            </a:r>
            <a:r>
              <a:rPr b="0" lang="en-US" sz="1100" spc="-1" strike="noStrike">
                <a:solidFill>
                  <a:srgbClr val="000000"/>
                </a:solidFill>
                <a:latin typeface="Arial"/>
              </a:rPr>
              <a:t>: Environmental damage, habitat destruction, and high carbon emissions from mining operations.</a:t>
            </a:r>
            <a:endParaRPr b="0" lang="en-US" sz="1100" spc="-1" strike="noStrike">
              <a:latin typeface="Arial"/>
            </a:endParaRPr>
          </a:p>
          <a:p>
            <a:pPr lvl="1" marL="914400" indent="-298080">
              <a:lnSpc>
                <a:spcPct val="115000"/>
              </a:lnSpc>
              <a:buClr>
                <a:srgbClr val="000000"/>
              </a:buClr>
              <a:buFont typeface="Wingdings 2" charset="2"/>
              <a:buChar char=""/>
              <a:tabLst>
                <a:tab algn="l" pos="0"/>
              </a:tabLst>
            </a:pPr>
            <a:r>
              <a:rPr b="1" lang="en-US" sz="1100" spc="-1" strike="noStrike">
                <a:solidFill>
                  <a:srgbClr val="000000"/>
                </a:solidFill>
                <a:latin typeface="Arial"/>
              </a:rPr>
              <a:t>Waste Management</a:t>
            </a:r>
            <a:r>
              <a:rPr b="0" lang="en-US" sz="1100" spc="-1" strike="noStrike">
                <a:solidFill>
                  <a:srgbClr val="000000"/>
                </a:solidFill>
                <a:latin typeface="Arial"/>
              </a:rPr>
              <a:t>: End-of-life batteries add to e-waste. If not properly recycled, they can leach toxic chemicals into the environment.</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Resource Depletion</a:t>
            </a:r>
            <a:r>
              <a:rPr b="0" lang="en-US" sz="1100" spc="-1" strike="noStrike">
                <a:solidFill>
                  <a:srgbClr val="000000"/>
                </a:solidFill>
                <a:latin typeface="Arial"/>
              </a:rPr>
              <a:t>: The need to frequently replace degraded batteries accelerates the depletion of finite resources.</a:t>
            </a:r>
            <a:endParaRPr b="0" lang="en-US" sz="1100" spc="-1" strike="noStrike">
              <a:latin typeface="Arial"/>
            </a:endParaRPr>
          </a:p>
          <a:p>
            <a:pPr>
              <a:lnSpc>
                <a:spcPct val="115000"/>
              </a:lnSpc>
              <a:spcBef>
                <a:spcPts val="1400"/>
              </a:spcBef>
              <a:tabLst>
                <a:tab algn="l" pos="0"/>
              </a:tabLst>
            </a:pPr>
            <a:r>
              <a:rPr b="1" lang="en-US" sz="1300" spc="-1" strike="noStrike">
                <a:solidFill>
                  <a:srgbClr val="000000"/>
                </a:solidFill>
                <a:latin typeface="Arial"/>
              </a:rPr>
              <a:t>3. Battery Degradation and Safety Cost</a:t>
            </a:r>
            <a:endParaRPr b="0" lang="en-US" sz="1300" spc="-1" strike="noStrike">
              <a:latin typeface="Arial"/>
            </a:endParaRPr>
          </a:p>
          <a:p>
            <a:pPr marL="457200" indent="-298080">
              <a:lnSpc>
                <a:spcPct val="115000"/>
              </a:lnSpc>
              <a:spcBef>
                <a:spcPts val="1199"/>
              </a:spcBef>
              <a:buClr>
                <a:srgbClr val="000000"/>
              </a:buClr>
              <a:buFont typeface="Arial"/>
              <a:buChar char="●"/>
              <a:tabLst>
                <a:tab algn="l" pos="0"/>
              </a:tabLst>
            </a:pPr>
            <a:r>
              <a:rPr b="1" lang="en-US" sz="1100" spc="-1" strike="noStrike">
                <a:solidFill>
                  <a:srgbClr val="000000"/>
                </a:solidFill>
                <a:latin typeface="Arial"/>
              </a:rPr>
              <a:t>Overheating Risks</a:t>
            </a:r>
            <a:r>
              <a:rPr b="0" lang="en-US" sz="1100" spc="-1" strike="noStrike">
                <a:solidFill>
                  <a:srgbClr val="000000"/>
                </a:solidFill>
                <a:latin typeface="Arial"/>
              </a:rPr>
              <a:t>: Degraded batteries often suffer from internal resistance buildup, increasing the likelihood of overheating, especially during high-demand applications.</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Thermal Runaway</a:t>
            </a:r>
            <a:r>
              <a:rPr b="0" lang="en-US" sz="1100" spc="-1" strike="noStrike">
                <a:solidFill>
                  <a:srgbClr val="000000"/>
                </a:solidFill>
                <a:latin typeface="Arial"/>
              </a:rPr>
              <a:t>: This overheating can lead to thermal runaway events, causing fires or explosions, which pose significant safety risks.</a:t>
            </a:r>
            <a:endParaRPr b="0" lang="en-US" sz="1100" spc="-1" strike="noStrike">
              <a:latin typeface="Arial"/>
            </a:endParaRPr>
          </a:p>
          <a:p>
            <a:pPr marL="457200" indent="-298080">
              <a:lnSpc>
                <a:spcPct val="115000"/>
              </a:lnSpc>
              <a:buClr>
                <a:srgbClr val="000000"/>
              </a:buClr>
              <a:buFont typeface="Arial"/>
              <a:buChar char="●"/>
              <a:tabLst>
                <a:tab algn="l" pos="0"/>
              </a:tabLst>
            </a:pPr>
            <a:r>
              <a:rPr b="1" lang="en-US" sz="1100" spc="-1" strike="noStrike">
                <a:solidFill>
                  <a:srgbClr val="000000"/>
                </a:solidFill>
                <a:latin typeface="Arial"/>
              </a:rPr>
              <a:t>Preventive Measures</a:t>
            </a:r>
            <a:r>
              <a:rPr b="0" lang="en-US" sz="1100" spc="-1" strike="noStrike">
                <a:solidFill>
                  <a:srgbClr val="000000"/>
                </a:solidFill>
                <a:latin typeface="Arial"/>
              </a:rPr>
              <a:t>: Additional costs arise from implementing safety systems like cooling mechanisms or advanced monitoring to mitigate these risks.</a:t>
            </a:r>
            <a:endParaRPr b="0" lang="en-US" sz="1100" spc="-1" strike="noStrike">
              <a:latin typeface="Arial"/>
            </a:endParaRPr>
          </a:p>
          <a:p>
            <a:pPr>
              <a:lnSpc>
                <a:spcPct val="100000"/>
              </a:lnSpc>
              <a:spcBef>
                <a:spcPts val="1199"/>
              </a:spcBef>
              <a:tabLst>
                <a:tab algn="l" pos="0"/>
              </a:tabLst>
            </a:pPr>
            <a:endParaRPr b="0" lang="en-US" sz="1100" spc="-1" strike="noStrike">
              <a:latin typeface="Arial"/>
            </a:endParaRPr>
          </a:p>
          <a:p>
            <a:pPr>
              <a:lnSpc>
                <a:spcPct val="100000"/>
              </a:lnSpc>
              <a:tabLst>
                <a:tab algn="l" pos="0"/>
              </a:tabLst>
            </a:pPr>
            <a:endParaRPr b="0" lang="en-US" sz="11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PlaceHolder 1"/>
          <p:cNvSpPr>
            <a:spLocks noGrp="1"/>
          </p:cNvSpPr>
          <p:nvPr>
            <p:ph type="sldImg"/>
          </p:nvPr>
        </p:nvSpPr>
        <p:spPr>
          <a:xfrm>
            <a:off x="1143360" y="685800"/>
            <a:ext cx="4571640" cy="3428640"/>
          </a:xfrm>
          <a:prstGeom prst="rect">
            <a:avLst/>
          </a:prstGeom>
        </p:spPr>
      </p:sp>
      <p:sp>
        <p:nvSpPr>
          <p:cNvPr id="578" name="PlaceHolder 2"/>
          <p:cNvSpPr>
            <a:spLocks noGrp="1"/>
          </p:cNvSpPr>
          <p:nvPr>
            <p:ph type="body"/>
          </p:nvPr>
        </p:nvSpPr>
        <p:spPr>
          <a:xfrm>
            <a:off x="685800" y="4343400"/>
            <a:ext cx="5486040" cy="4114440"/>
          </a:xfrm>
          <a:prstGeom prst="rect">
            <a:avLst/>
          </a:prstGeom>
        </p:spPr>
        <p:txBody>
          <a:bodyPr tIns="91440" bIns="91440">
            <a:noAutofit/>
          </a:bodyPr>
          <a:p>
            <a:pPr algn="ctr">
              <a:lnSpc>
                <a:spcPct val="100000"/>
              </a:lnSpc>
              <a:tabLst>
                <a:tab algn="l" pos="0"/>
              </a:tabLst>
            </a:pPr>
            <a:endParaRPr b="0" lang="en-US" sz="2000" spc="-1" strike="noStrike">
              <a:latin typeface="Arial"/>
            </a:endParaRPr>
          </a:p>
          <a:p>
            <a:pPr marL="457200">
              <a:lnSpc>
                <a:spcPct val="100000"/>
              </a:lnSpc>
              <a:tabLst>
                <a:tab algn="l" pos="0"/>
              </a:tabLst>
            </a:pPr>
            <a:r>
              <a:rPr b="0" lang="en-US" sz="1400" spc="-1" strike="noStrike">
                <a:solidFill>
                  <a:srgbClr val="000000"/>
                </a:solidFill>
                <a:latin typeface="Arial"/>
              </a:rPr>
              <a:t>Example of proactive decision-making:</a:t>
            </a:r>
            <a:endParaRPr b="0" lang="en-US" sz="1400" spc="-1" strike="noStrike">
              <a:latin typeface="Arial"/>
            </a:endParaRPr>
          </a:p>
          <a:p>
            <a:pPr lvl="1" marL="914400" indent="-317160">
              <a:lnSpc>
                <a:spcPct val="100000"/>
              </a:lnSpc>
              <a:buClr>
                <a:srgbClr val="000000"/>
              </a:buClr>
              <a:buFont typeface="Wingdings" charset="2"/>
              <a:buChar char=""/>
              <a:tabLst>
                <a:tab algn="l" pos="0"/>
              </a:tabLst>
            </a:pPr>
            <a:r>
              <a:rPr b="0" lang="en-US" sz="1400" spc="-1" strike="noStrike">
                <a:solidFill>
                  <a:srgbClr val="000000"/>
                </a:solidFill>
                <a:latin typeface="Arial"/>
              </a:rPr>
              <a:t>Prescriptive Maintenance: integrating maintenance recommendations in operation decisions</a:t>
            </a:r>
            <a:endParaRPr b="0" lang="en-US" sz="1400" spc="-1" strike="noStrike">
              <a:latin typeface="Arial"/>
            </a:endParaRPr>
          </a:p>
          <a:p>
            <a:pPr lvl="1" marL="914400" indent="-317160">
              <a:lnSpc>
                <a:spcPct val="100000"/>
              </a:lnSpc>
              <a:buClr>
                <a:srgbClr val="000000"/>
              </a:buClr>
              <a:buFont typeface="Wingdings" charset="2"/>
              <a:buChar char=""/>
              <a:tabLst>
                <a:tab algn="l" pos="0"/>
              </a:tabLst>
            </a:pPr>
            <a:r>
              <a:rPr b="0" lang="en-US" sz="1400" spc="-1" strike="noStrike">
                <a:solidFill>
                  <a:srgbClr val="000000"/>
                </a:solidFill>
                <a:latin typeface="Arial"/>
              </a:rPr>
              <a:t>Health-aware Control: controlling the operation considering health objectives/costs</a:t>
            </a:r>
            <a:endParaRPr b="0" lang="en-US" sz="1400" spc="-1" strike="noStrike">
              <a:latin typeface="Arial"/>
            </a:endParaRPr>
          </a:p>
          <a:p>
            <a:pPr>
              <a:lnSpc>
                <a:spcPct val="115000"/>
              </a:lnSpc>
              <a:spcBef>
                <a:spcPts val="1199"/>
              </a:spcBef>
              <a:tabLst>
                <a:tab algn="l" pos="0"/>
              </a:tabLst>
            </a:pPr>
            <a:r>
              <a:rPr b="0" lang="en-US" sz="1100" spc="-1" strike="noStrike">
                <a:solidFill>
                  <a:srgbClr val="000000"/>
                </a:solidFill>
                <a:latin typeface="Arial"/>
              </a:rPr>
              <a:t>Informed decision-making, rooted in robust data analysis and predictive insights, enhances an organization's capacity to adapt. By anticipating future events and conditions, proactive strategies can be devised to optimize performance, reduce risks, and ensure sustainability.</a:t>
            </a:r>
            <a:endParaRPr b="0" lang="en-US" sz="1100" spc="-1" strike="noStrike">
              <a:latin typeface="Arial"/>
            </a:endParaRPr>
          </a:p>
          <a:p>
            <a:pPr>
              <a:lnSpc>
                <a:spcPct val="115000"/>
              </a:lnSpc>
              <a:spcBef>
                <a:spcPts val="1199"/>
              </a:spcBef>
              <a:tabLst>
                <a:tab algn="l" pos="0"/>
              </a:tabLst>
            </a:pPr>
            <a:r>
              <a:rPr b="1" lang="en-US" sz="1100" spc="-1" strike="noStrike">
                <a:solidFill>
                  <a:srgbClr val="000000"/>
                </a:solidFill>
                <a:latin typeface="Arial"/>
              </a:rPr>
              <a:t>Example of Proactive Decision-Making</a:t>
            </a:r>
            <a:endParaRPr b="0" lang="en-US" sz="1100" spc="-1" strike="noStrike">
              <a:latin typeface="Arial"/>
            </a:endParaRPr>
          </a:p>
          <a:p>
            <a:pPr marL="457200" indent="-298080">
              <a:lnSpc>
                <a:spcPct val="115000"/>
              </a:lnSpc>
              <a:spcBef>
                <a:spcPts val="1199"/>
              </a:spcBef>
              <a:buClr>
                <a:srgbClr val="000000"/>
              </a:buClr>
              <a:buFont typeface="Arial"/>
              <a:buAutoNum type="arabicPeriod"/>
              <a:tabLst>
                <a:tab algn="l" pos="0"/>
              </a:tabLst>
            </a:pPr>
            <a:r>
              <a:rPr b="1" lang="en-US" sz="1100" spc="-1" strike="noStrike">
                <a:solidFill>
                  <a:srgbClr val="000000"/>
                </a:solidFill>
                <a:latin typeface="Arial"/>
              </a:rPr>
              <a:t>Prescriptive Maintenance</a:t>
            </a:r>
            <a:r>
              <a:rPr b="0" lang="en-US" sz="1100" spc="-1" strike="noStrike">
                <a:solidFill>
                  <a:srgbClr val="000000"/>
                </a:solidFill>
                <a:latin typeface="Arial"/>
              </a:rPr>
              <a:t>: Leveraging predictive analytics to not only forecast equipment failures but also recommend optimal actions. This minimizes downtime, extends the life of assets, and ensures efficient resource allocation.</a:t>
            </a:r>
            <a:endParaRPr b="0" lang="en-US" sz="1100" spc="-1" strike="noStrike">
              <a:latin typeface="Arial"/>
            </a:endParaRPr>
          </a:p>
          <a:p>
            <a:pPr marL="457200" indent="-298080">
              <a:lnSpc>
                <a:spcPct val="115000"/>
              </a:lnSpc>
              <a:buClr>
                <a:srgbClr val="000000"/>
              </a:buClr>
              <a:buFont typeface="Arial"/>
              <a:buAutoNum type="arabicPeriod"/>
              <a:tabLst>
                <a:tab algn="l" pos="0"/>
              </a:tabLst>
            </a:pPr>
            <a:r>
              <a:rPr b="1" lang="en-US" sz="1100" spc="-1" strike="noStrike">
                <a:solidFill>
                  <a:srgbClr val="000000"/>
                </a:solidFill>
                <a:latin typeface="Arial"/>
              </a:rPr>
              <a:t>Health-aware Control</a:t>
            </a:r>
            <a:r>
              <a:rPr b="0" lang="en-US" sz="1100" spc="-1" strike="noStrike">
                <a:solidFill>
                  <a:srgbClr val="000000"/>
                </a:solidFill>
                <a:latin typeface="Arial"/>
              </a:rPr>
              <a:t>: Integrating system health data into control algorithms allows for dynamic adjustments to operating conditions. This ensures that performance is optimized while considering the system's remaining useful life, thus balancing efficiency and longevity.</a:t>
            </a:r>
            <a:endParaRPr b="0" lang="en-US" sz="1100" spc="-1" strike="noStrike">
              <a:latin typeface="Arial"/>
            </a:endParaRPr>
          </a:p>
          <a:p>
            <a:pPr>
              <a:lnSpc>
                <a:spcPct val="115000"/>
              </a:lnSpc>
              <a:spcBef>
                <a:spcPts val="1199"/>
              </a:spcBef>
              <a:tabLst>
                <a:tab algn="l" pos="0"/>
              </a:tabLst>
            </a:pPr>
            <a:r>
              <a:rPr b="0" lang="en-US" sz="1100" spc="-1" strike="noStrike">
                <a:solidFill>
                  <a:srgbClr val="000000"/>
                </a:solidFill>
                <a:latin typeface="Arial"/>
              </a:rPr>
              <a:t>Both approaches exemplify how proactive, informed decision-making can drive adaptability in dynamic environments.</a:t>
            </a:r>
            <a:endParaRPr b="0" lang="en-US" sz="1100" spc="-1" strike="noStrike">
              <a:latin typeface="Arial"/>
            </a:endParaRPr>
          </a:p>
          <a:p>
            <a:pPr>
              <a:lnSpc>
                <a:spcPct val="100000"/>
              </a:lnSpc>
              <a:spcBef>
                <a:spcPts val="1199"/>
              </a:spcBef>
              <a:tabLst>
                <a:tab algn="l" pos="0"/>
              </a:tabLst>
            </a:pPr>
            <a:endParaRPr b="0" lang="en-US" sz="11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PlaceHolder 1"/>
          <p:cNvSpPr>
            <a:spLocks noGrp="1"/>
          </p:cNvSpPr>
          <p:nvPr>
            <p:ph type="sldImg"/>
          </p:nvPr>
        </p:nvSpPr>
        <p:spPr>
          <a:xfrm>
            <a:off x="1143360" y="685800"/>
            <a:ext cx="4571640" cy="3428640"/>
          </a:xfrm>
          <a:prstGeom prst="rect">
            <a:avLst/>
          </a:prstGeom>
        </p:spPr>
      </p:sp>
      <p:sp>
        <p:nvSpPr>
          <p:cNvPr id="580" name="PlaceHolder 2"/>
          <p:cNvSpPr>
            <a:spLocks noGrp="1"/>
          </p:cNvSpPr>
          <p:nvPr>
            <p:ph type="body"/>
          </p:nvPr>
        </p:nvSpPr>
        <p:spPr>
          <a:xfrm>
            <a:off x="685800" y="4343400"/>
            <a:ext cx="5486040" cy="4114440"/>
          </a:xfrm>
          <a:prstGeom prst="rect">
            <a:avLst/>
          </a:prstGeom>
        </p:spPr>
        <p:txBody>
          <a:bodyPr tIns="91440" bIns="91440">
            <a:noAutofit/>
          </a:bodyPr>
          <a:p>
            <a:pPr algn="ctr">
              <a:lnSpc>
                <a:spcPct val="100000"/>
              </a:lnSpc>
              <a:tabLst>
                <a:tab algn="l" pos="0"/>
              </a:tabLst>
            </a:pPr>
            <a:endParaRPr b="0" lang="en-US" sz="2000" spc="-1" strike="noStrike">
              <a:latin typeface="Arial"/>
            </a:endParaRPr>
          </a:p>
          <a:p>
            <a:pPr marL="457200">
              <a:lnSpc>
                <a:spcPct val="100000"/>
              </a:lnSpc>
              <a:tabLst>
                <a:tab algn="l" pos="0"/>
              </a:tabLst>
            </a:pPr>
            <a:r>
              <a:rPr b="0" lang="en-US" sz="1400" spc="-1" strike="noStrike">
                <a:solidFill>
                  <a:srgbClr val="000000"/>
                </a:solidFill>
                <a:latin typeface="Arial"/>
              </a:rPr>
              <a:t>Example of proactive decision-making:</a:t>
            </a:r>
            <a:endParaRPr b="0" lang="en-US" sz="1400" spc="-1" strike="noStrike">
              <a:latin typeface="Arial"/>
            </a:endParaRPr>
          </a:p>
          <a:p>
            <a:pPr lvl="1" marL="914400" indent="-317160">
              <a:lnSpc>
                <a:spcPct val="100000"/>
              </a:lnSpc>
              <a:buClr>
                <a:srgbClr val="000000"/>
              </a:buClr>
              <a:buFont typeface="Wingdings" charset="2"/>
              <a:buChar char=""/>
              <a:tabLst>
                <a:tab algn="l" pos="0"/>
              </a:tabLst>
            </a:pPr>
            <a:r>
              <a:rPr b="0" lang="en-US" sz="1400" spc="-1" strike="noStrike">
                <a:solidFill>
                  <a:srgbClr val="000000"/>
                </a:solidFill>
                <a:latin typeface="Arial"/>
              </a:rPr>
              <a:t>Prescriptive Maintenance: integrating maintenance recommendations in operation decisions</a:t>
            </a:r>
            <a:endParaRPr b="0" lang="en-US" sz="1400" spc="-1" strike="noStrike">
              <a:latin typeface="Arial"/>
            </a:endParaRPr>
          </a:p>
          <a:p>
            <a:pPr lvl="1" marL="914400" indent="-317160">
              <a:lnSpc>
                <a:spcPct val="100000"/>
              </a:lnSpc>
              <a:buClr>
                <a:srgbClr val="000000"/>
              </a:buClr>
              <a:buFont typeface="Wingdings" charset="2"/>
              <a:buChar char=""/>
              <a:tabLst>
                <a:tab algn="l" pos="0"/>
              </a:tabLst>
            </a:pPr>
            <a:r>
              <a:rPr b="0" lang="en-US" sz="1400" spc="-1" strike="noStrike">
                <a:solidFill>
                  <a:srgbClr val="000000"/>
                </a:solidFill>
                <a:latin typeface="Arial"/>
              </a:rPr>
              <a:t>Health-aware Control: controlling the operation considering health objectives/costs</a:t>
            </a:r>
            <a:endParaRPr b="0" lang="en-US" sz="1400" spc="-1" strike="noStrike">
              <a:latin typeface="Arial"/>
            </a:endParaRPr>
          </a:p>
          <a:p>
            <a:pPr>
              <a:lnSpc>
                <a:spcPct val="115000"/>
              </a:lnSpc>
              <a:spcBef>
                <a:spcPts val="1199"/>
              </a:spcBef>
              <a:tabLst>
                <a:tab algn="l" pos="0"/>
              </a:tabLst>
            </a:pPr>
            <a:r>
              <a:rPr b="0" lang="en-US" sz="1100" spc="-1" strike="noStrike">
                <a:solidFill>
                  <a:srgbClr val="000000"/>
                </a:solidFill>
                <a:latin typeface="Arial"/>
              </a:rPr>
              <a:t>Informed decision-making, rooted in robust data analysis and predictive insights, enhances an organization's capacity to adapt. By anticipating future events and conditions, proactive strategies can be devised to optimize performance, reduce risks, and ensure sustainability.</a:t>
            </a:r>
            <a:endParaRPr b="0" lang="en-US" sz="1100" spc="-1" strike="noStrike">
              <a:latin typeface="Arial"/>
            </a:endParaRPr>
          </a:p>
          <a:p>
            <a:pPr>
              <a:lnSpc>
                <a:spcPct val="115000"/>
              </a:lnSpc>
              <a:spcBef>
                <a:spcPts val="1199"/>
              </a:spcBef>
              <a:tabLst>
                <a:tab algn="l" pos="0"/>
              </a:tabLst>
            </a:pPr>
            <a:r>
              <a:rPr b="1" lang="en-US" sz="1100" spc="-1" strike="noStrike">
                <a:solidFill>
                  <a:srgbClr val="000000"/>
                </a:solidFill>
                <a:latin typeface="Arial"/>
              </a:rPr>
              <a:t>Example of Proactive Decision-Making</a:t>
            </a:r>
            <a:endParaRPr b="0" lang="en-US" sz="1100" spc="-1" strike="noStrike">
              <a:latin typeface="Arial"/>
            </a:endParaRPr>
          </a:p>
          <a:p>
            <a:pPr marL="457200" indent="-298080">
              <a:lnSpc>
                <a:spcPct val="115000"/>
              </a:lnSpc>
              <a:spcBef>
                <a:spcPts val="1199"/>
              </a:spcBef>
              <a:buClr>
                <a:srgbClr val="000000"/>
              </a:buClr>
              <a:buFont typeface="Arial"/>
              <a:buAutoNum type="arabicPeriod"/>
              <a:tabLst>
                <a:tab algn="l" pos="0"/>
              </a:tabLst>
            </a:pPr>
            <a:r>
              <a:rPr b="1" lang="en-US" sz="1100" spc="-1" strike="noStrike">
                <a:solidFill>
                  <a:srgbClr val="000000"/>
                </a:solidFill>
                <a:latin typeface="Arial"/>
              </a:rPr>
              <a:t>Prescriptive Maintenance</a:t>
            </a:r>
            <a:r>
              <a:rPr b="0" lang="en-US" sz="1100" spc="-1" strike="noStrike">
                <a:solidFill>
                  <a:srgbClr val="000000"/>
                </a:solidFill>
                <a:latin typeface="Arial"/>
              </a:rPr>
              <a:t>: Leveraging predictive analytics to not only forecast equipment failures but also recommend optimal actions. This minimizes downtime, extends the life of assets, and ensures efficient resource allocation.</a:t>
            </a:r>
            <a:endParaRPr b="0" lang="en-US" sz="1100" spc="-1" strike="noStrike">
              <a:latin typeface="Arial"/>
            </a:endParaRPr>
          </a:p>
          <a:p>
            <a:pPr marL="457200" indent="-298080">
              <a:lnSpc>
                <a:spcPct val="115000"/>
              </a:lnSpc>
              <a:buClr>
                <a:srgbClr val="000000"/>
              </a:buClr>
              <a:buFont typeface="Arial"/>
              <a:buAutoNum type="arabicPeriod"/>
              <a:tabLst>
                <a:tab algn="l" pos="0"/>
              </a:tabLst>
            </a:pPr>
            <a:r>
              <a:rPr b="1" lang="en-US" sz="1100" spc="-1" strike="noStrike">
                <a:solidFill>
                  <a:srgbClr val="000000"/>
                </a:solidFill>
                <a:latin typeface="Arial"/>
              </a:rPr>
              <a:t>Health-aware Control</a:t>
            </a:r>
            <a:r>
              <a:rPr b="0" lang="en-US" sz="1100" spc="-1" strike="noStrike">
                <a:solidFill>
                  <a:srgbClr val="000000"/>
                </a:solidFill>
                <a:latin typeface="Arial"/>
              </a:rPr>
              <a:t>: Integrating system health data into control algorithms allows for dynamic adjustments to operating conditions. This ensures that performance is optimized while considering the system's remaining useful life, thus balancing efficiency and longevity.</a:t>
            </a:r>
            <a:endParaRPr b="0" lang="en-US" sz="1100" spc="-1" strike="noStrike">
              <a:latin typeface="Arial"/>
            </a:endParaRPr>
          </a:p>
          <a:p>
            <a:pPr>
              <a:lnSpc>
                <a:spcPct val="115000"/>
              </a:lnSpc>
              <a:spcBef>
                <a:spcPts val="1199"/>
              </a:spcBef>
              <a:tabLst>
                <a:tab algn="l" pos="0"/>
              </a:tabLst>
            </a:pPr>
            <a:r>
              <a:rPr b="0" lang="en-US" sz="1100" spc="-1" strike="noStrike">
                <a:solidFill>
                  <a:srgbClr val="000000"/>
                </a:solidFill>
                <a:latin typeface="Arial"/>
              </a:rPr>
              <a:t>Both approaches exemplify how proactive, informed decision-making can drive adaptability in dynamic environments.</a:t>
            </a:r>
            <a:endParaRPr b="0" lang="en-US" sz="1100" spc="-1" strike="noStrike">
              <a:latin typeface="Arial"/>
            </a:endParaRPr>
          </a:p>
          <a:p>
            <a:pPr>
              <a:lnSpc>
                <a:spcPct val="100000"/>
              </a:lnSpc>
              <a:spcBef>
                <a:spcPts val="1199"/>
              </a:spcBef>
              <a:tabLst>
                <a:tab algn="l" pos="0"/>
              </a:tabLst>
            </a:pPr>
            <a:endParaRPr b="0" lang="en-US" sz="11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33" name="PlaceHolder 2"/>
          <p:cNvSpPr>
            <a:spLocks noGrp="1"/>
          </p:cNvSpPr>
          <p:nvPr>
            <p:ph type="body"/>
          </p:nvPr>
        </p:nvSpPr>
        <p:spPr>
          <a:xfrm>
            <a:off x="311760" y="1536480"/>
            <a:ext cx="852012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34" name="PlaceHolder 3"/>
          <p:cNvSpPr>
            <a:spLocks noGrp="1"/>
          </p:cNvSpPr>
          <p:nvPr>
            <p:ph type="body"/>
          </p:nvPr>
        </p:nvSpPr>
        <p:spPr>
          <a:xfrm>
            <a:off x="311760" y="3915360"/>
            <a:ext cx="852012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36" name="PlaceHolder 2"/>
          <p:cNvSpPr>
            <a:spLocks noGrp="1"/>
          </p:cNvSpPr>
          <p:nvPr>
            <p:ph type="body"/>
          </p:nvPr>
        </p:nvSpPr>
        <p:spPr>
          <a:xfrm>
            <a:off x="31176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37" name="PlaceHolder 3"/>
          <p:cNvSpPr>
            <a:spLocks noGrp="1"/>
          </p:cNvSpPr>
          <p:nvPr>
            <p:ph type="body"/>
          </p:nvPr>
        </p:nvSpPr>
        <p:spPr>
          <a:xfrm>
            <a:off x="467784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38" name="PlaceHolder 4"/>
          <p:cNvSpPr>
            <a:spLocks noGrp="1"/>
          </p:cNvSpPr>
          <p:nvPr>
            <p:ph type="body"/>
          </p:nvPr>
        </p:nvSpPr>
        <p:spPr>
          <a:xfrm>
            <a:off x="31176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39" name="PlaceHolder 5"/>
          <p:cNvSpPr>
            <a:spLocks noGrp="1"/>
          </p:cNvSpPr>
          <p:nvPr>
            <p:ph type="body"/>
          </p:nvPr>
        </p:nvSpPr>
        <p:spPr>
          <a:xfrm>
            <a:off x="467784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41" name="PlaceHolder 2"/>
          <p:cNvSpPr>
            <a:spLocks noGrp="1"/>
          </p:cNvSpPr>
          <p:nvPr>
            <p:ph type="body"/>
          </p:nvPr>
        </p:nvSpPr>
        <p:spPr>
          <a:xfrm>
            <a:off x="311760" y="153648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42" name="PlaceHolder 3"/>
          <p:cNvSpPr>
            <a:spLocks noGrp="1"/>
          </p:cNvSpPr>
          <p:nvPr>
            <p:ph type="body"/>
          </p:nvPr>
        </p:nvSpPr>
        <p:spPr>
          <a:xfrm>
            <a:off x="3192480" y="153648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43" name="PlaceHolder 4"/>
          <p:cNvSpPr>
            <a:spLocks noGrp="1"/>
          </p:cNvSpPr>
          <p:nvPr>
            <p:ph type="body"/>
          </p:nvPr>
        </p:nvSpPr>
        <p:spPr>
          <a:xfrm>
            <a:off x="6073200" y="153648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44" name="PlaceHolder 5"/>
          <p:cNvSpPr>
            <a:spLocks noGrp="1"/>
          </p:cNvSpPr>
          <p:nvPr>
            <p:ph type="body"/>
          </p:nvPr>
        </p:nvSpPr>
        <p:spPr>
          <a:xfrm>
            <a:off x="311760" y="391536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45" name="PlaceHolder 6"/>
          <p:cNvSpPr>
            <a:spLocks noGrp="1"/>
          </p:cNvSpPr>
          <p:nvPr>
            <p:ph type="body"/>
          </p:nvPr>
        </p:nvSpPr>
        <p:spPr>
          <a:xfrm>
            <a:off x="3192480" y="391536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46" name="PlaceHolder 7"/>
          <p:cNvSpPr>
            <a:spLocks noGrp="1"/>
          </p:cNvSpPr>
          <p:nvPr>
            <p:ph type="body"/>
          </p:nvPr>
        </p:nvSpPr>
        <p:spPr>
          <a:xfrm>
            <a:off x="6073200" y="391536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59" name="PlaceHolder 2"/>
          <p:cNvSpPr>
            <a:spLocks noGrp="1"/>
          </p:cNvSpPr>
          <p:nvPr>
            <p:ph type="subTitle"/>
          </p:nvPr>
        </p:nvSpPr>
        <p:spPr>
          <a:xfrm>
            <a:off x="311760" y="1536480"/>
            <a:ext cx="8520120" cy="45547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61" name="PlaceHolder 2"/>
          <p:cNvSpPr>
            <a:spLocks noGrp="1"/>
          </p:cNvSpPr>
          <p:nvPr>
            <p:ph type="body"/>
          </p:nvPr>
        </p:nvSpPr>
        <p:spPr>
          <a:xfrm>
            <a:off x="311760" y="1536480"/>
            <a:ext cx="8520120" cy="455472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63" name="PlaceHolder 2"/>
          <p:cNvSpPr>
            <a:spLocks noGrp="1"/>
          </p:cNvSpPr>
          <p:nvPr>
            <p:ph type="body"/>
          </p:nvPr>
        </p:nvSpPr>
        <p:spPr>
          <a:xfrm>
            <a:off x="31176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
        <p:nvSpPr>
          <p:cNvPr id="64" name="PlaceHolder 3"/>
          <p:cNvSpPr>
            <a:spLocks noGrp="1"/>
          </p:cNvSpPr>
          <p:nvPr>
            <p:ph type="body"/>
          </p:nvPr>
        </p:nvSpPr>
        <p:spPr>
          <a:xfrm>
            <a:off x="467784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311760" y="593280"/>
            <a:ext cx="8520120" cy="35391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68" name="PlaceHolder 2"/>
          <p:cNvSpPr>
            <a:spLocks noGrp="1"/>
          </p:cNvSpPr>
          <p:nvPr>
            <p:ph type="body"/>
          </p:nvPr>
        </p:nvSpPr>
        <p:spPr>
          <a:xfrm>
            <a:off x="31176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69" name="PlaceHolder 3"/>
          <p:cNvSpPr>
            <a:spLocks noGrp="1"/>
          </p:cNvSpPr>
          <p:nvPr>
            <p:ph type="body"/>
          </p:nvPr>
        </p:nvSpPr>
        <p:spPr>
          <a:xfrm>
            <a:off x="467784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
        <p:nvSpPr>
          <p:cNvPr id="70" name="PlaceHolder 4"/>
          <p:cNvSpPr>
            <a:spLocks noGrp="1"/>
          </p:cNvSpPr>
          <p:nvPr>
            <p:ph type="body"/>
          </p:nvPr>
        </p:nvSpPr>
        <p:spPr>
          <a:xfrm>
            <a:off x="31176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2" name="PlaceHolder 2"/>
          <p:cNvSpPr>
            <a:spLocks noGrp="1"/>
          </p:cNvSpPr>
          <p:nvPr>
            <p:ph type="subTitle"/>
          </p:nvPr>
        </p:nvSpPr>
        <p:spPr>
          <a:xfrm>
            <a:off x="311760" y="1536480"/>
            <a:ext cx="8520120" cy="455472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72" name="PlaceHolder 2"/>
          <p:cNvSpPr>
            <a:spLocks noGrp="1"/>
          </p:cNvSpPr>
          <p:nvPr>
            <p:ph type="body"/>
          </p:nvPr>
        </p:nvSpPr>
        <p:spPr>
          <a:xfrm>
            <a:off x="31176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
        <p:nvSpPr>
          <p:cNvPr id="73" name="PlaceHolder 3"/>
          <p:cNvSpPr>
            <a:spLocks noGrp="1"/>
          </p:cNvSpPr>
          <p:nvPr>
            <p:ph type="body"/>
          </p:nvPr>
        </p:nvSpPr>
        <p:spPr>
          <a:xfrm>
            <a:off x="467784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74" name="PlaceHolder 4"/>
          <p:cNvSpPr>
            <a:spLocks noGrp="1"/>
          </p:cNvSpPr>
          <p:nvPr>
            <p:ph type="body"/>
          </p:nvPr>
        </p:nvSpPr>
        <p:spPr>
          <a:xfrm>
            <a:off x="467784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76" name="PlaceHolder 2"/>
          <p:cNvSpPr>
            <a:spLocks noGrp="1"/>
          </p:cNvSpPr>
          <p:nvPr>
            <p:ph type="body"/>
          </p:nvPr>
        </p:nvSpPr>
        <p:spPr>
          <a:xfrm>
            <a:off x="31176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77" name="PlaceHolder 3"/>
          <p:cNvSpPr>
            <a:spLocks noGrp="1"/>
          </p:cNvSpPr>
          <p:nvPr>
            <p:ph type="body"/>
          </p:nvPr>
        </p:nvSpPr>
        <p:spPr>
          <a:xfrm>
            <a:off x="467784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78" name="PlaceHolder 4"/>
          <p:cNvSpPr>
            <a:spLocks noGrp="1"/>
          </p:cNvSpPr>
          <p:nvPr>
            <p:ph type="body"/>
          </p:nvPr>
        </p:nvSpPr>
        <p:spPr>
          <a:xfrm>
            <a:off x="311760" y="3915360"/>
            <a:ext cx="852012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80" name="PlaceHolder 2"/>
          <p:cNvSpPr>
            <a:spLocks noGrp="1"/>
          </p:cNvSpPr>
          <p:nvPr>
            <p:ph type="body"/>
          </p:nvPr>
        </p:nvSpPr>
        <p:spPr>
          <a:xfrm>
            <a:off x="311760" y="1536480"/>
            <a:ext cx="852012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81" name="PlaceHolder 3"/>
          <p:cNvSpPr>
            <a:spLocks noGrp="1"/>
          </p:cNvSpPr>
          <p:nvPr>
            <p:ph type="body"/>
          </p:nvPr>
        </p:nvSpPr>
        <p:spPr>
          <a:xfrm>
            <a:off x="311760" y="3915360"/>
            <a:ext cx="852012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83" name="PlaceHolder 2"/>
          <p:cNvSpPr>
            <a:spLocks noGrp="1"/>
          </p:cNvSpPr>
          <p:nvPr>
            <p:ph type="body"/>
          </p:nvPr>
        </p:nvSpPr>
        <p:spPr>
          <a:xfrm>
            <a:off x="31176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84" name="PlaceHolder 3"/>
          <p:cNvSpPr>
            <a:spLocks noGrp="1"/>
          </p:cNvSpPr>
          <p:nvPr>
            <p:ph type="body"/>
          </p:nvPr>
        </p:nvSpPr>
        <p:spPr>
          <a:xfrm>
            <a:off x="467784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85" name="PlaceHolder 4"/>
          <p:cNvSpPr>
            <a:spLocks noGrp="1"/>
          </p:cNvSpPr>
          <p:nvPr>
            <p:ph type="body"/>
          </p:nvPr>
        </p:nvSpPr>
        <p:spPr>
          <a:xfrm>
            <a:off x="31176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86" name="PlaceHolder 5"/>
          <p:cNvSpPr>
            <a:spLocks noGrp="1"/>
          </p:cNvSpPr>
          <p:nvPr>
            <p:ph type="body"/>
          </p:nvPr>
        </p:nvSpPr>
        <p:spPr>
          <a:xfrm>
            <a:off x="467784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88" name="PlaceHolder 2"/>
          <p:cNvSpPr>
            <a:spLocks noGrp="1"/>
          </p:cNvSpPr>
          <p:nvPr>
            <p:ph type="body"/>
          </p:nvPr>
        </p:nvSpPr>
        <p:spPr>
          <a:xfrm>
            <a:off x="311760" y="153648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89" name="PlaceHolder 3"/>
          <p:cNvSpPr>
            <a:spLocks noGrp="1"/>
          </p:cNvSpPr>
          <p:nvPr>
            <p:ph type="body"/>
          </p:nvPr>
        </p:nvSpPr>
        <p:spPr>
          <a:xfrm>
            <a:off x="3192480" y="153648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90" name="PlaceHolder 4"/>
          <p:cNvSpPr>
            <a:spLocks noGrp="1"/>
          </p:cNvSpPr>
          <p:nvPr>
            <p:ph type="body"/>
          </p:nvPr>
        </p:nvSpPr>
        <p:spPr>
          <a:xfrm>
            <a:off x="6073200" y="153648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91" name="PlaceHolder 5"/>
          <p:cNvSpPr>
            <a:spLocks noGrp="1"/>
          </p:cNvSpPr>
          <p:nvPr>
            <p:ph type="body"/>
          </p:nvPr>
        </p:nvSpPr>
        <p:spPr>
          <a:xfrm>
            <a:off x="311760" y="391536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92" name="PlaceHolder 6"/>
          <p:cNvSpPr>
            <a:spLocks noGrp="1"/>
          </p:cNvSpPr>
          <p:nvPr>
            <p:ph type="body"/>
          </p:nvPr>
        </p:nvSpPr>
        <p:spPr>
          <a:xfrm>
            <a:off x="3192480" y="391536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93" name="PlaceHolder 7"/>
          <p:cNvSpPr>
            <a:spLocks noGrp="1"/>
          </p:cNvSpPr>
          <p:nvPr>
            <p:ph type="body"/>
          </p:nvPr>
        </p:nvSpPr>
        <p:spPr>
          <a:xfrm>
            <a:off x="6073200" y="3915360"/>
            <a:ext cx="274320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4" name="PlaceHolder 2"/>
          <p:cNvSpPr>
            <a:spLocks noGrp="1"/>
          </p:cNvSpPr>
          <p:nvPr>
            <p:ph type="body"/>
          </p:nvPr>
        </p:nvSpPr>
        <p:spPr>
          <a:xfrm>
            <a:off x="311760" y="1536480"/>
            <a:ext cx="8520120" cy="455472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16" name="PlaceHolder 2"/>
          <p:cNvSpPr>
            <a:spLocks noGrp="1"/>
          </p:cNvSpPr>
          <p:nvPr>
            <p:ph type="body"/>
          </p:nvPr>
        </p:nvSpPr>
        <p:spPr>
          <a:xfrm>
            <a:off x="31176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
        <p:nvSpPr>
          <p:cNvPr id="17" name="PlaceHolder 3"/>
          <p:cNvSpPr>
            <a:spLocks noGrp="1"/>
          </p:cNvSpPr>
          <p:nvPr>
            <p:ph type="body"/>
          </p:nvPr>
        </p:nvSpPr>
        <p:spPr>
          <a:xfrm>
            <a:off x="467784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311760" y="593280"/>
            <a:ext cx="8520120" cy="35391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1" name="PlaceHolder 2"/>
          <p:cNvSpPr>
            <a:spLocks noGrp="1"/>
          </p:cNvSpPr>
          <p:nvPr>
            <p:ph type="body"/>
          </p:nvPr>
        </p:nvSpPr>
        <p:spPr>
          <a:xfrm>
            <a:off x="31176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22" name="PlaceHolder 3"/>
          <p:cNvSpPr>
            <a:spLocks noGrp="1"/>
          </p:cNvSpPr>
          <p:nvPr>
            <p:ph type="body"/>
          </p:nvPr>
        </p:nvSpPr>
        <p:spPr>
          <a:xfrm>
            <a:off x="467784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
        <p:nvSpPr>
          <p:cNvPr id="23" name="PlaceHolder 4"/>
          <p:cNvSpPr>
            <a:spLocks noGrp="1"/>
          </p:cNvSpPr>
          <p:nvPr>
            <p:ph type="body"/>
          </p:nvPr>
        </p:nvSpPr>
        <p:spPr>
          <a:xfrm>
            <a:off x="31176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5" name="PlaceHolder 2"/>
          <p:cNvSpPr>
            <a:spLocks noGrp="1"/>
          </p:cNvSpPr>
          <p:nvPr>
            <p:ph type="body"/>
          </p:nvPr>
        </p:nvSpPr>
        <p:spPr>
          <a:xfrm>
            <a:off x="311760" y="1536480"/>
            <a:ext cx="4157640" cy="4554720"/>
          </a:xfrm>
          <a:prstGeom prst="rect">
            <a:avLst/>
          </a:prstGeom>
        </p:spPr>
        <p:txBody>
          <a:bodyPr lIns="0" rIns="0" tIns="0" bIns="0">
            <a:normAutofit/>
          </a:bodyPr>
          <a:p>
            <a:endParaRPr b="0" lang="en-US" sz="1400" spc="-1" strike="noStrike">
              <a:solidFill>
                <a:srgbClr val="000000"/>
              </a:solidFill>
              <a:latin typeface="Arial"/>
            </a:endParaRPr>
          </a:p>
        </p:txBody>
      </p:sp>
      <p:sp>
        <p:nvSpPr>
          <p:cNvPr id="26" name="PlaceHolder 3"/>
          <p:cNvSpPr>
            <a:spLocks noGrp="1"/>
          </p:cNvSpPr>
          <p:nvPr>
            <p:ph type="body"/>
          </p:nvPr>
        </p:nvSpPr>
        <p:spPr>
          <a:xfrm>
            <a:off x="467784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27" name="PlaceHolder 4"/>
          <p:cNvSpPr>
            <a:spLocks noGrp="1"/>
          </p:cNvSpPr>
          <p:nvPr>
            <p:ph type="body"/>
          </p:nvPr>
        </p:nvSpPr>
        <p:spPr>
          <a:xfrm>
            <a:off x="4677840" y="391536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311760" y="593280"/>
            <a:ext cx="8520120" cy="763200"/>
          </a:xfrm>
          <a:prstGeom prst="rect">
            <a:avLst/>
          </a:prstGeom>
        </p:spPr>
        <p:txBody>
          <a:bodyPr lIns="0" rIns="0" tIns="0" bIns="0" anchor="ctr">
            <a:noAutofit/>
          </a:bodyPr>
          <a:p>
            <a:endParaRPr b="0" lang="en-US" sz="1400" spc="-1" strike="noStrike">
              <a:solidFill>
                <a:srgbClr val="000000"/>
              </a:solidFill>
              <a:latin typeface="Arial"/>
            </a:endParaRPr>
          </a:p>
        </p:txBody>
      </p:sp>
      <p:sp>
        <p:nvSpPr>
          <p:cNvPr id="29" name="PlaceHolder 2"/>
          <p:cNvSpPr>
            <a:spLocks noGrp="1"/>
          </p:cNvSpPr>
          <p:nvPr>
            <p:ph type="body"/>
          </p:nvPr>
        </p:nvSpPr>
        <p:spPr>
          <a:xfrm>
            <a:off x="31176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30" name="PlaceHolder 3"/>
          <p:cNvSpPr>
            <a:spLocks noGrp="1"/>
          </p:cNvSpPr>
          <p:nvPr>
            <p:ph type="body"/>
          </p:nvPr>
        </p:nvSpPr>
        <p:spPr>
          <a:xfrm>
            <a:off x="4677840" y="1536480"/>
            <a:ext cx="4157640" cy="2172240"/>
          </a:xfrm>
          <a:prstGeom prst="rect">
            <a:avLst/>
          </a:prstGeom>
        </p:spPr>
        <p:txBody>
          <a:bodyPr lIns="0" rIns="0" tIns="0" bIns="0">
            <a:normAutofit/>
          </a:bodyPr>
          <a:p>
            <a:endParaRPr b="0" lang="en-US" sz="1400" spc="-1" strike="noStrike">
              <a:solidFill>
                <a:srgbClr val="000000"/>
              </a:solidFill>
              <a:latin typeface="Arial"/>
            </a:endParaRPr>
          </a:p>
        </p:txBody>
      </p:sp>
      <p:sp>
        <p:nvSpPr>
          <p:cNvPr id="31" name="PlaceHolder 4"/>
          <p:cNvSpPr>
            <a:spLocks noGrp="1"/>
          </p:cNvSpPr>
          <p:nvPr>
            <p:ph type="body"/>
          </p:nvPr>
        </p:nvSpPr>
        <p:spPr>
          <a:xfrm>
            <a:off x="311760" y="3915360"/>
            <a:ext cx="8520120" cy="2172240"/>
          </a:xfrm>
          <a:prstGeom prst="rect">
            <a:avLst/>
          </a:prstGeom>
        </p:spPr>
        <p:txBody>
          <a:bodyPr lIns="0" rIns="0" tIns="0" bIns="0">
            <a:normAutofit/>
          </a:bodyPr>
          <a:p>
            <a:endParaRPr b="0" lang="en-US"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slideLayout" Target="../slideLayouts/slideLayout1.xml"/><Relationship Id="rId10" Type="http://schemas.openxmlformats.org/officeDocument/2006/relationships/slideLayout" Target="../slideLayouts/slideLayout2.xml"/><Relationship Id="rId11" Type="http://schemas.openxmlformats.org/officeDocument/2006/relationships/slideLayout" Target="../slideLayouts/slideLayout3.xml"/><Relationship Id="rId12" Type="http://schemas.openxmlformats.org/officeDocument/2006/relationships/slideLayout" Target="../slideLayouts/slideLayout4.xml"/><Relationship Id="rId13" Type="http://schemas.openxmlformats.org/officeDocument/2006/relationships/slideLayout" Target="../slideLayouts/slideLayout5.xml"/><Relationship Id="rId14" Type="http://schemas.openxmlformats.org/officeDocument/2006/relationships/slideLayout" Target="../slideLayouts/slideLayout6.xml"/><Relationship Id="rId15" Type="http://schemas.openxmlformats.org/officeDocument/2006/relationships/slideLayout" Target="../slideLayouts/slideLayout7.xml"/><Relationship Id="rId16" Type="http://schemas.openxmlformats.org/officeDocument/2006/relationships/slideLayout" Target="../slideLayouts/slideLayout8.xml"/><Relationship Id="rId17" Type="http://schemas.openxmlformats.org/officeDocument/2006/relationships/slideLayout" Target="../slideLayouts/slideLayout9.xml"/><Relationship Id="rId18" Type="http://schemas.openxmlformats.org/officeDocument/2006/relationships/slideLayout" Target="../slideLayouts/slideLayout10.xml"/><Relationship Id="rId19" Type="http://schemas.openxmlformats.org/officeDocument/2006/relationships/slideLayout" Target="../slideLayouts/slideLayout11.xml"/><Relationship Id="rId20"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8.pn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slideLayout" Target="../slideLayouts/slideLayout13.xml"/><Relationship Id="rId10" Type="http://schemas.openxmlformats.org/officeDocument/2006/relationships/slideLayout" Target="../slideLayouts/slideLayout14.xml"/><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slideLayout" Target="../slideLayouts/slideLayout19.xml"/><Relationship Id="rId16" Type="http://schemas.openxmlformats.org/officeDocument/2006/relationships/slideLayout" Target="../slideLayouts/slideLayout20.xml"/><Relationship Id="rId17" Type="http://schemas.openxmlformats.org/officeDocument/2006/relationships/slideLayout" Target="../slideLayouts/slideLayout21.xml"/><Relationship Id="rId18" Type="http://schemas.openxmlformats.org/officeDocument/2006/relationships/slideLayout" Target="../slideLayouts/slideLayout22.xml"/><Relationship Id="rId19" Type="http://schemas.openxmlformats.org/officeDocument/2006/relationships/slideLayout" Target="../slideLayouts/slideLayout23.xml"/><Relationship Id="rId20"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Google Shape;6;p1" descr="Gipsa.png"/>
          <p:cNvPicPr/>
          <p:nvPr/>
        </p:nvPicPr>
        <p:blipFill>
          <a:blip r:embed="rId2"/>
          <a:stretch/>
        </p:blipFill>
        <p:spPr>
          <a:xfrm>
            <a:off x="266760" y="6583320"/>
            <a:ext cx="538920" cy="123480"/>
          </a:xfrm>
          <a:prstGeom prst="rect">
            <a:avLst/>
          </a:prstGeom>
          <a:ln>
            <a:noFill/>
          </a:ln>
        </p:spPr>
      </p:pic>
      <p:sp>
        <p:nvSpPr>
          <p:cNvPr id="1" name="CustomShape 1"/>
          <p:cNvSpPr/>
          <p:nvPr/>
        </p:nvSpPr>
        <p:spPr>
          <a:xfrm>
            <a:off x="6699240" y="6375240"/>
            <a:ext cx="2158920" cy="304560"/>
          </a:xfrm>
          <a:prstGeom prst="rect">
            <a:avLst/>
          </a:prstGeom>
          <a:solidFill>
            <a:schemeClr val="lt1">
              <a:alpha val="81000"/>
            </a:schemeClr>
          </a:solidFill>
          <a:ln>
            <a:noFill/>
          </a:ln>
        </p:spPr>
        <p:style>
          <a:lnRef idx="0"/>
          <a:fillRef idx="0"/>
          <a:effectRef idx="0"/>
          <a:fontRef idx="minor"/>
        </p:style>
      </p:sp>
      <p:pic>
        <p:nvPicPr>
          <p:cNvPr id="2" name="Google Shape;8;p1" descr=""/>
          <p:cNvPicPr/>
          <p:nvPr/>
        </p:nvPicPr>
        <p:blipFill>
          <a:blip r:embed="rId3"/>
          <a:srcRect l="0" t="93109" r="0" b="0"/>
          <a:stretch/>
        </p:blipFill>
        <p:spPr>
          <a:xfrm>
            <a:off x="1143000" y="6380280"/>
            <a:ext cx="5760720" cy="296640"/>
          </a:xfrm>
          <a:prstGeom prst="rect">
            <a:avLst/>
          </a:prstGeom>
          <a:ln>
            <a:noFill/>
          </a:ln>
        </p:spPr>
      </p:pic>
      <p:pic>
        <p:nvPicPr>
          <p:cNvPr id="3" name="Google Shape;9;p1" descr=""/>
          <p:cNvPicPr/>
          <p:nvPr/>
        </p:nvPicPr>
        <p:blipFill>
          <a:blip r:embed="rId4"/>
          <a:stretch/>
        </p:blipFill>
        <p:spPr>
          <a:xfrm>
            <a:off x="623880" y="6319800"/>
            <a:ext cx="362880" cy="270000"/>
          </a:xfrm>
          <a:prstGeom prst="rect">
            <a:avLst/>
          </a:prstGeom>
          <a:ln>
            <a:noFill/>
          </a:ln>
        </p:spPr>
      </p:pic>
      <p:pic>
        <p:nvPicPr>
          <p:cNvPr id="4" name="Google Shape;10;p1" descr=""/>
          <p:cNvPicPr/>
          <p:nvPr/>
        </p:nvPicPr>
        <p:blipFill>
          <a:blip r:embed="rId5"/>
          <a:stretch/>
        </p:blipFill>
        <p:spPr>
          <a:xfrm>
            <a:off x="382680" y="49320"/>
            <a:ext cx="677160" cy="677160"/>
          </a:xfrm>
          <a:prstGeom prst="rect">
            <a:avLst/>
          </a:prstGeom>
          <a:ln>
            <a:noFill/>
          </a:ln>
        </p:spPr>
      </p:pic>
      <p:pic>
        <p:nvPicPr>
          <p:cNvPr id="5" name="Google Shape;11;p1" descr=""/>
          <p:cNvPicPr/>
          <p:nvPr/>
        </p:nvPicPr>
        <p:blipFill>
          <a:blip r:embed="rId6"/>
          <a:stretch/>
        </p:blipFill>
        <p:spPr>
          <a:xfrm>
            <a:off x="8229600" y="6327720"/>
            <a:ext cx="391320" cy="261720"/>
          </a:xfrm>
          <a:prstGeom prst="rect">
            <a:avLst/>
          </a:prstGeom>
          <a:ln>
            <a:noFill/>
          </a:ln>
        </p:spPr>
      </p:pic>
      <p:pic>
        <p:nvPicPr>
          <p:cNvPr id="6" name="Google Shape;12;p1" descr=""/>
          <p:cNvPicPr/>
          <p:nvPr/>
        </p:nvPicPr>
        <p:blipFill>
          <a:blip r:embed="rId7"/>
          <a:stretch/>
        </p:blipFill>
        <p:spPr>
          <a:xfrm>
            <a:off x="7629480" y="6396120"/>
            <a:ext cx="261720" cy="210240"/>
          </a:xfrm>
          <a:prstGeom prst="rect">
            <a:avLst/>
          </a:prstGeom>
          <a:ln>
            <a:noFill/>
          </a:ln>
        </p:spPr>
      </p:pic>
      <p:pic>
        <p:nvPicPr>
          <p:cNvPr id="7" name="Google Shape;13;p1" descr=""/>
          <p:cNvPicPr/>
          <p:nvPr/>
        </p:nvPicPr>
        <p:blipFill>
          <a:blip r:embed="rId8"/>
          <a:stretch/>
        </p:blipFill>
        <p:spPr>
          <a:xfrm>
            <a:off x="7094520" y="6381720"/>
            <a:ext cx="213840" cy="213840"/>
          </a:xfrm>
          <a:prstGeom prst="rect">
            <a:avLst/>
          </a:prstGeom>
          <a:ln>
            <a:noFill/>
          </a:ln>
        </p:spPr>
      </p:pic>
      <p:sp>
        <p:nvSpPr>
          <p:cNvPr id="8" name="PlaceHolder 2"/>
          <p:cNvSpPr>
            <a:spLocks noGrp="1"/>
          </p:cNvSpPr>
          <p:nvPr>
            <p:ph type="title"/>
          </p:nvPr>
        </p:nvSpPr>
        <p:spPr>
          <a:xfrm>
            <a:off x="311760" y="992880"/>
            <a:ext cx="8520120" cy="2736720"/>
          </a:xfrm>
          <a:prstGeom prst="rect">
            <a:avLst/>
          </a:prstGeom>
        </p:spPr>
        <p:txBody>
          <a:bodyPr tIns="91440" bIns="91440" anchor="b">
            <a:noAutofit/>
          </a:bodyPr>
          <a:p>
            <a:r>
              <a:rPr b="0" lang="en-US" sz="5200" spc="-1" strike="noStrike">
                <a:solidFill>
                  <a:srgbClr val="000000"/>
                </a:solidFill>
                <a:latin typeface="Arial"/>
              </a:rPr>
              <a:t>Click to edit the title text format</a:t>
            </a:r>
            <a:endParaRPr b="0" lang="en-US" sz="5200" spc="-1" strike="noStrike">
              <a:solidFill>
                <a:srgbClr val="000000"/>
              </a:solidFill>
              <a:latin typeface="Arial"/>
            </a:endParaRPr>
          </a:p>
        </p:txBody>
      </p:sp>
      <p:sp>
        <p:nvSpPr>
          <p:cNvPr id="9" name="PlaceHolder 3"/>
          <p:cNvSpPr>
            <a:spLocks noGrp="1"/>
          </p:cNvSpPr>
          <p:nvPr>
            <p:ph type="sldNum"/>
          </p:nvPr>
        </p:nvSpPr>
        <p:spPr>
          <a:xfrm>
            <a:off x="8472600" y="6217560"/>
            <a:ext cx="548280" cy="524520"/>
          </a:xfrm>
          <a:prstGeom prst="rect">
            <a:avLst/>
          </a:prstGeom>
        </p:spPr>
        <p:txBody>
          <a:bodyPr tIns="91440" bIns="91440">
            <a:noAutofit/>
          </a:bodyPr>
          <a:p>
            <a:pPr algn="r">
              <a:lnSpc>
                <a:spcPct val="100000"/>
              </a:lnSpc>
              <a:tabLst>
                <a:tab algn="l" pos="0"/>
              </a:tabLst>
            </a:pPr>
            <a:fld id="{2D5471AE-FD93-4A84-BAA0-E3AD3910FE03}" type="slidenum">
              <a:rPr b="0" lang="pt-BR" sz="1300" spc="-1" strike="noStrike">
                <a:solidFill>
                  <a:srgbClr val="000000"/>
                </a:solidFill>
                <a:latin typeface="Arial"/>
                <a:ea typeface="Arial"/>
              </a:rPr>
              <a:t>&lt;number&gt;</a:t>
            </a:fld>
            <a:endParaRPr b="0" lang="en-US" sz="1300" spc="-1" strike="noStrike">
              <a:latin typeface="Times New Roman"/>
            </a:endParaRPr>
          </a:p>
        </p:txBody>
      </p:sp>
      <p:sp>
        <p:nvSpPr>
          <p:cNvPr id="10" name="PlaceHolder 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7" name="Google Shape;6;p1" descr="Gipsa.png"/>
          <p:cNvPicPr/>
          <p:nvPr/>
        </p:nvPicPr>
        <p:blipFill>
          <a:blip r:embed="rId2"/>
          <a:stretch/>
        </p:blipFill>
        <p:spPr>
          <a:xfrm>
            <a:off x="266760" y="6583320"/>
            <a:ext cx="538920" cy="123480"/>
          </a:xfrm>
          <a:prstGeom prst="rect">
            <a:avLst/>
          </a:prstGeom>
          <a:ln>
            <a:noFill/>
          </a:ln>
        </p:spPr>
      </p:pic>
      <p:sp>
        <p:nvSpPr>
          <p:cNvPr id="48" name="CustomShape 1"/>
          <p:cNvSpPr/>
          <p:nvPr/>
        </p:nvSpPr>
        <p:spPr>
          <a:xfrm>
            <a:off x="6699240" y="6375240"/>
            <a:ext cx="2158920" cy="304560"/>
          </a:xfrm>
          <a:prstGeom prst="rect">
            <a:avLst/>
          </a:prstGeom>
          <a:solidFill>
            <a:schemeClr val="lt1">
              <a:alpha val="81000"/>
            </a:schemeClr>
          </a:solidFill>
          <a:ln>
            <a:noFill/>
          </a:ln>
        </p:spPr>
        <p:style>
          <a:lnRef idx="0"/>
          <a:fillRef idx="0"/>
          <a:effectRef idx="0"/>
          <a:fontRef idx="minor"/>
        </p:style>
      </p:sp>
      <p:pic>
        <p:nvPicPr>
          <p:cNvPr id="49" name="Google Shape;8;p1" descr=""/>
          <p:cNvPicPr/>
          <p:nvPr/>
        </p:nvPicPr>
        <p:blipFill>
          <a:blip r:embed="rId3"/>
          <a:srcRect l="0" t="93109" r="0" b="0"/>
          <a:stretch/>
        </p:blipFill>
        <p:spPr>
          <a:xfrm>
            <a:off x="1143000" y="6380280"/>
            <a:ext cx="5760720" cy="296640"/>
          </a:xfrm>
          <a:prstGeom prst="rect">
            <a:avLst/>
          </a:prstGeom>
          <a:ln>
            <a:noFill/>
          </a:ln>
        </p:spPr>
      </p:pic>
      <p:pic>
        <p:nvPicPr>
          <p:cNvPr id="50" name="Google Shape;9;p1" descr=""/>
          <p:cNvPicPr/>
          <p:nvPr/>
        </p:nvPicPr>
        <p:blipFill>
          <a:blip r:embed="rId4"/>
          <a:stretch/>
        </p:blipFill>
        <p:spPr>
          <a:xfrm>
            <a:off x="623880" y="6319800"/>
            <a:ext cx="362880" cy="270000"/>
          </a:xfrm>
          <a:prstGeom prst="rect">
            <a:avLst/>
          </a:prstGeom>
          <a:ln>
            <a:noFill/>
          </a:ln>
        </p:spPr>
      </p:pic>
      <p:pic>
        <p:nvPicPr>
          <p:cNvPr id="51" name="Google Shape;10;p1" descr=""/>
          <p:cNvPicPr/>
          <p:nvPr/>
        </p:nvPicPr>
        <p:blipFill>
          <a:blip r:embed="rId5"/>
          <a:stretch/>
        </p:blipFill>
        <p:spPr>
          <a:xfrm>
            <a:off x="382680" y="49320"/>
            <a:ext cx="677160" cy="677160"/>
          </a:xfrm>
          <a:prstGeom prst="rect">
            <a:avLst/>
          </a:prstGeom>
          <a:ln>
            <a:noFill/>
          </a:ln>
        </p:spPr>
      </p:pic>
      <p:pic>
        <p:nvPicPr>
          <p:cNvPr id="52" name="Google Shape;11;p1" descr=""/>
          <p:cNvPicPr/>
          <p:nvPr/>
        </p:nvPicPr>
        <p:blipFill>
          <a:blip r:embed="rId6"/>
          <a:stretch/>
        </p:blipFill>
        <p:spPr>
          <a:xfrm>
            <a:off x="8229600" y="6327720"/>
            <a:ext cx="391320" cy="261720"/>
          </a:xfrm>
          <a:prstGeom prst="rect">
            <a:avLst/>
          </a:prstGeom>
          <a:ln>
            <a:noFill/>
          </a:ln>
        </p:spPr>
      </p:pic>
      <p:pic>
        <p:nvPicPr>
          <p:cNvPr id="53" name="Google Shape;12;p1" descr=""/>
          <p:cNvPicPr/>
          <p:nvPr/>
        </p:nvPicPr>
        <p:blipFill>
          <a:blip r:embed="rId7"/>
          <a:stretch/>
        </p:blipFill>
        <p:spPr>
          <a:xfrm>
            <a:off x="7629480" y="6396120"/>
            <a:ext cx="261720" cy="210240"/>
          </a:xfrm>
          <a:prstGeom prst="rect">
            <a:avLst/>
          </a:prstGeom>
          <a:ln>
            <a:noFill/>
          </a:ln>
        </p:spPr>
      </p:pic>
      <p:pic>
        <p:nvPicPr>
          <p:cNvPr id="54" name="Google Shape;13;p1" descr=""/>
          <p:cNvPicPr/>
          <p:nvPr/>
        </p:nvPicPr>
        <p:blipFill>
          <a:blip r:embed="rId8"/>
          <a:stretch/>
        </p:blipFill>
        <p:spPr>
          <a:xfrm>
            <a:off x="7094520" y="6381720"/>
            <a:ext cx="213840" cy="213840"/>
          </a:xfrm>
          <a:prstGeom prst="rect">
            <a:avLst/>
          </a:prstGeom>
          <a:ln>
            <a:noFill/>
          </a:ln>
        </p:spPr>
      </p:pic>
      <p:sp>
        <p:nvSpPr>
          <p:cNvPr id="55" name="PlaceHolder 2"/>
          <p:cNvSpPr>
            <a:spLocks noGrp="1"/>
          </p:cNvSpPr>
          <p:nvPr>
            <p:ph type="title"/>
          </p:nvPr>
        </p:nvSpPr>
        <p:spPr>
          <a:xfrm>
            <a:off x="311760" y="593280"/>
            <a:ext cx="8520120" cy="763200"/>
          </a:xfrm>
          <a:prstGeom prst="rect">
            <a:avLst/>
          </a:prstGeom>
        </p:spPr>
        <p:txBody>
          <a:bodyPr tIns="91440" bIns="91440" anchor="ctr">
            <a:noAutofit/>
          </a:bodyPr>
          <a:p>
            <a:r>
              <a:rPr b="0" lang="en-US" sz="1400" spc="-1" strike="noStrike">
                <a:solidFill>
                  <a:srgbClr val="000000"/>
                </a:solidFill>
                <a:latin typeface="Arial"/>
              </a:rPr>
              <a:t>Click to edit the title text format</a:t>
            </a:r>
            <a:endParaRPr b="0" lang="en-US" sz="1400" spc="-1" strike="noStrike">
              <a:solidFill>
                <a:srgbClr val="000000"/>
              </a:solidFill>
              <a:latin typeface="Arial"/>
            </a:endParaRPr>
          </a:p>
        </p:txBody>
      </p:sp>
      <p:sp>
        <p:nvSpPr>
          <p:cNvPr id="56" name="PlaceHolder 3"/>
          <p:cNvSpPr>
            <a:spLocks noGrp="1"/>
          </p:cNvSpPr>
          <p:nvPr>
            <p:ph type="body"/>
          </p:nvPr>
        </p:nvSpPr>
        <p:spPr>
          <a:xfrm>
            <a:off x="311760" y="1536480"/>
            <a:ext cx="8520120" cy="4554720"/>
          </a:xfrm>
          <a:prstGeom prst="rect">
            <a:avLst/>
          </a:prstGeom>
        </p:spPr>
        <p:txBody>
          <a:bodyPr tIns="91440" bIns="91440" anchor="ctr">
            <a:noAutofit/>
          </a:bodyPr>
          <a:p>
            <a:pPr marL="432000" indent="-324000">
              <a:spcBef>
                <a:spcPts val="1417"/>
              </a:spcBef>
              <a:buClr>
                <a:srgbClr val="000000"/>
              </a:buClr>
              <a:buSzPct val="45000"/>
              <a:buFont typeface="Wingdings" charset="2"/>
              <a:buChar char=""/>
            </a:pPr>
            <a:r>
              <a:rPr b="0" lang="en-US" sz="1400" spc="-1" strike="noStrike">
                <a:solidFill>
                  <a:srgbClr val="000000"/>
                </a:solidFill>
                <a:latin typeface="Arial"/>
              </a:rPr>
              <a:t>Click to edit the outline text format</a:t>
            </a:r>
            <a:endParaRPr b="0" lang="en-US"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latin typeface="Arial"/>
              </a:rPr>
              <a:t>Second Outline Level</a:t>
            </a:r>
            <a:endParaRPr b="0" lang="en-US"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Arial"/>
              </a:rPr>
              <a:t>Third Outline Level</a:t>
            </a:r>
            <a:endParaRPr b="0" lang="en-US"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Arial"/>
              </a:rPr>
              <a:t>Fourth Outline Level</a:t>
            </a:r>
            <a:endParaRPr b="0" lang="en-US"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400" spc="-1" strike="noStrike">
                <a:solidFill>
                  <a:srgbClr val="000000"/>
                </a:solidFill>
                <a:latin typeface="Arial"/>
              </a:rPr>
              <a:t>Fifth Outline Level</a:t>
            </a:r>
            <a:endParaRPr b="0" lang="en-US" sz="14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400" spc="-1" strike="noStrike">
                <a:solidFill>
                  <a:srgbClr val="000000"/>
                </a:solidFill>
                <a:latin typeface="Arial"/>
              </a:rPr>
              <a:t>Sixth Outline Level</a:t>
            </a:r>
            <a:endParaRPr b="0" lang="en-US" sz="14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400" spc="-1" strike="noStrike">
                <a:solidFill>
                  <a:srgbClr val="000000"/>
                </a:solidFill>
                <a:latin typeface="Arial"/>
              </a:rPr>
              <a:t>Seventh Outline Level</a:t>
            </a:r>
            <a:endParaRPr b="0" lang="en-US" sz="1400" spc="-1" strike="noStrike">
              <a:solidFill>
                <a:srgbClr val="000000"/>
              </a:solidFill>
              <a:latin typeface="Arial"/>
            </a:endParaRPr>
          </a:p>
        </p:txBody>
      </p:sp>
      <p:sp>
        <p:nvSpPr>
          <p:cNvPr id="57" name="PlaceHolder 4"/>
          <p:cNvSpPr>
            <a:spLocks noGrp="1"/>
          </p:cNvSpPr>
          <p:nvPr>
            <p:ph type="sldNum"/>
          </p:nvPr>
        </p:nvSpPr>
        <p:spPr>
          <a:xfrm>
            <a:off x="8472600" y="6217560"/>
            <a:ext cx="548280" cy="524520"/>
          </a:xfrm>
          <a:prstGeom prst="rect">
            <a:avLst/>
          </a:prstGeom>
        </p:spPr>
        <p:txBody>
          <a:bodyPr tIns="91440" bIns="91440">
            <a:noAutofit/>
          </a:bodyPr>
          <a:p>
            <a:pPr algn="r">
              <a:lnSpc>
                <a:spcPct val="100000"/>
              </a:lnSpc>
              <a:tabLst>
                <a:tab algn="l" pos="0"/>
              </a:tabLst>
            </a:pPr>
            <a:fld id="{7498F165-BB65-489C-99FA-0DC07D70EA47}" type="slidenum">
              <a:rPr b="0" lang="pt-BR" sz="1300" spc="-1" strike="noStrike">
                <a:solidFill>
                  <a:srgbClr val="000000"/>
                </a:solidFill>
                <a:latin typeface="Arial"/>
                <a:ea typeface="Arial"/>
              </a:rPr>
              <a:t>&lt;number&gt;</a:t>
            </a:fld>
            <a:endParaRPr b="0" lang="en-US" sz="13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15.xml"/>
</Relationships>
</file>

<file path=ppt/slides/_rels/slide1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slideLayout" Target="../slideLayouts/slideLayout15.xml"/>
</Relationships>
</file>

<file path=ppt/slides/_rels/slide1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slideLayout" Target="../slideLayouts/slideLayout15.xml"/>
</Relationships>
</file>

<file path=ppt/slides/_rels/slide23.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15.xml"/>
</Relationships>
</file>

<file path=ppt/slides/_rels/slide24.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slideLayout" Target="../slideLayouts/slideLayout15.xml"/>
</Relationships>
</file>

<file path=ppt/slides/_rels/slide25.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15.xml"/>
</Relationships>
</file>

<file path=ppt/slides/_rels/slide26.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slideLayout" Target="../slideLayouts/slideLayout15.xml"/>
</Relationships>
</file>

<file path=ppt/slides/_rels/slide2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slideLayout" Target="../slideLayouts/slideLayout15.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9.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0.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15.xml"/>
</Relationships>
</file>

<file path=ppt/slides/_rels/slide31.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5.xml"/>
</Relationships>
</file>

<file path=ppt/slides/_rels/slide32.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15.xml"/>
</Relationships>
</file>

<file path=ppt/slides/_rels/slide33.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slideLayout" Target="../slideLayouts/slideLayout15.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5.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slideLayout" Target="../slideLayouts/slideLayout15.xml"/>
</Relationships>
</file>

<file path=ppt/slides/_rels/slide36.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5.xml"/>
</Relationships>
</file>

<file path=ppt/slides/_rels/slide37.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 Id="rId3" Type="http://schemas.openxmlformats.org/officeDocument/2006/relationships/slideLayout" Target="../slideLayouts/slideLayout15.xml"/>
</Relationships>
</file>

<file path=ppt/slides/_rels/slide38.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5.xml"/>
</Relationships>
</file>

<file path=ppt/slides/_rels/slide39.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5.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1.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slideLayout" Target="../slideLayouts/slideLayout15.xml"/>
</Relationships>
</file>

<file path=ppt/slides/_rels/slide42.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5.xml"/>
</Relationships>
</file>

<file path=ppt/slides/_rels/slide43.xml.rels><?xml version="1.0" encoding="UTF-8"?>
<Relationships xmlns="http://schemas.openxmlformats.org/package/2006/relationships"><Relationship Id="rId1" Type="http://schemas.openxmlformats.org/officeDocument/2006/relationships/image" Target="../media/image84.png"/><Relationship Id="rId2" Type="http://schemas.openxmlformats.org/officeDocument/2006/relationships/image" Target="../media/image85.png"/><Relationship Id="rId3" Type="http://schemas.openxmlformats.org/officeDocument/2006/relationships/slideLayout" Target="../slideLayouts/slideLayout15.xml"/>
</Relationships>
</file>

<file path=ppt/slides/_rels/slide44.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15.xml"/>
</Relationships>
</file>

<file path=ppt/slides/_rels/slide45.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slideLayout" Target="../slideLayouts/slideLayout15.xml"/>
</Relationships>
</file>

<file path=ppt/slides/_rels/slide46.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slideLayout" Target="../slideLayouts/slideLayout15.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slideLayout" Target="../slideLayouts/slideLayout15.xml"/><Relationship Id="rId6"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5.xml"/>
</Relationships>
</file>

<file path=ppt/slides/_rels/slide51.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slideLayout" Target="../slideLayouts/slideLayout15.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3.xml.rels><?xml version="1.0" encoding="UTF-8"?>
<Relationships xmlns="http://schemas.openxmlformats.org/package/2006/relationships"><Relationship Id="rId1" Type="http://schemas.openxmlformats.org/officeDocument/2006/relationships/image" Target="../media/image93.png"/><Relationship Id="rId2" Type="http://schemas.openxmlformats.org/officeDocument/2006/relationships/slideLayout" Target="../slideLayouts/slideLayout15.xml"/>
</Relationships>
</file>

<file path=ppt/slides/_rels/slide54.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slideLayout" Target="../slideLayouts/slideLayout15.xml"/>
</Relationships>
</file>

<file path=ppt/slides/_rels/slide55.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slideLayout" Target="../slideLayouts/slideLayout15.xml"/>
</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7.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slideLayout" Target="../slideLayouts/slideLayout15.xml"/>
</Relationships>
</file>

<file path=ppt/slides/_rels/slide58.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png"/><Relationship Id="rId3" Type="http://schemas.openxmlformats.org/officeDocument/2006/relationships/slideLayout" Target="../slideLayouts/slideLayout15.xml"/>
</Relationships>
</file>

<file path=ppt/slides/_rels/slide59.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5.xml"/><Relationship Id="rId4"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15.xml"/>
</Relationships>
</file>

<file path=ppt/slides/_rels/slide61.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5.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5.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5.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5.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CustomShape 1"/>
          <p:cNvSpPr/>
          <p:nvPr/>
        </p:nvSpPr>
        <p:spPr>
          <a:xfrm>
            <a:off x="311760" y="992880"/>
            <a:ext cx="8520120" cy="2736720"/>
          </a:xfrm>
          <a:prstGeom prst="rect">
            <a:avLst/>
          </a:prstGeom>
          <a:solidFill>
            <a:srgbClr val="ffffff"/>
          </a:solidFill>
          <a:ln>
            <a:noFill/>
          </a:ln>
        </p:spPr>
        <p:style>
          <a:lnRef idx="0"/>
          <a:fillRef idx="0"/>
          <a:effectRef idx="0"/>
          <a:fontRef idx="minor"/>
        </p:style>
        <p:txBody>
          <a:bodyPr tIns="91440" bIns="91440" anchor="b">
            <a:noAutofit/>
          </a:bodyPr>
          <a:p>
            <a:pPr algn="ctr">
              <a:lnSpc>
                <a:spcPct val="100000"/>
              </a:lnSpc>
              <a:tabLst>
                <a:tab algn="l" pos="0"/>
              </a:tabLst>
            </a:pPr>
            <a:r>
              <a:rPr b="0" lang="en-US" sz="3180" spc="-1" strike="noStrike">
                <a:solidFill>
                  <a:srgbClr val="000000"/>
                </a:solidFill>
                <a:latin typeface="Century Schoolbook"/>
                <a:ea typeface="Century Schoolbook"/>
              </a:rPr>
              <a:t>A Degradation Parameter Observer for State of Health (SoH) Assessment of</a:t>
            </a:r>
            <a:endParaRPr b="0" lang="en-US" sz="3180" spc="-1" strike="noStrike">
              <a:latin typeface="Arial"/>
            </a:endParaRPr>
          </a:p>
          <a:p>
            <a:pPr algn="ctr">
              <a:lnSpc>
                <a:spcPct val="100000"/>
              </a:lnSpc>
              <a:tabLst>
                <a:tab algn="l" pos="0"/>
              </a:tabLst>
            </a:pPr>
            <a:r>
              <a:rPr b="0" lang="en-US" sz="3180" spc="-1" strike="noStrike">
                <a:solidFill>
                  <a:srgbClr val="000000"/>
                </a:solidFill>
                <a:latin typeface="Century Schoolbook"/>
                <a:ea typeface="Century Schoolbook"/>
              </a:rPr>
              <a:t>Lithium-Ion Batteries</a:t>
            </a:r>
            <a:endParaRPr b="0" lang="en-US" sz="3180" spc="-1" strike="noStrike">
              <a:latin typeface="Arial"/>
            </a:endParaRPr>
          </a:p>
        </p:txBody>
      </p:sp>
      <p:sp>
        <p:nvSpPr>
          <p:cNvPr id="101" name="CustomShape 2"/>
          <p:cNvSpPr/>
          <p:nvPr/>
        </p:nvSpPr>
        <p:spPr>
          <a:xfrm>
            <a:off x="311760" y="4083480"/>
            <a:ext cx="8520120" cy="1350720"/>
          </a:xfrm>
          <a:prstGeom prst="rect">
            <a:avLst/>
          </a:prstGeom>
          <a:solidFill>
            <a:srgbClr val="ffffff"/>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600" spc="-1" strike="noStrike">
                <a:solidFill>
                  <a:srgbClr val="000000"/>
                </a:solidFill>
                <a:latin typeface="Century Schoolbook"/>
                <a:ea typeface="Century Schoolbook"/>
              </a:rPr>
              <a:t>Co-Authors: </a:t>
            </a:r>
            <a:r>
              <a:rPr b="1" lang="en-US" sz="1600" spc="-1" strike="noStrike">
                <a:solidFill>
                  <a:srgbClr val="000000"/>
                </a:solidFill>
                <a:latin typeface="Century Schoolbook"/>
                <a:ea typeface="Century Schoolbook"/>
              </a:rPr>
              <a:t>M. S. Félix</a:t>
            </a:r>
            <a:r>
              <a:rPr b="0" i="1" lang="en-US" sz="1300" spc="-1" strike="noStrike">
                <a:solidFill>
                  <a:srgbClr val="000000"/>
                </a:solidFill>
                <a:latin typeface="Century Schoolbook"/>
                <a:ea typeface="Century Schoolbook"/>
              </a:rPr>
              <a:t>(1)</a:t>
            </a:r>
            <a:r>
              <a:rPr b="0" lang="en-US" sz="1600" spc="-1" strike="noStrike">
                <a:solidFill>
                  <a:srgbClr val="000000"/>
                </a:solidFill>
                <a:latin typeface="Century Schoolbook"/>
                <a:ea typeface="Century Schoolbook"/>
              </a:rPr>
              <a:t>, J. J. Martinez</a:t>
            </a:r>
            <a:r>
              <a:rPr b="0" i="1" lang="en-US" sz="1300" spc="-1" strike="noStrike">
                <a:solidFill>
                  <a:srgbClr val="000000"/>
                </a:solidFill>
                <a:latin typeface="Century Schoolbook"/>
                <a:ea typeface="Century Schoolbook"/>
              </a:rPr>
              <a:t>(1)</a:t>
            </a:r>
            <a:r>
              <a:rPr b="0" lang="en-US" sz="1600" spc="-1" strike="noStrike">
                <a:solidFill>
                  <a:srgbClr val="000000"/>
                </a:solidFill>
                <a:latin typeface="Century Schoolbook"/>
                <a:ea typeface="Century Schoolbook"/>
              </a:rPr>
              <a:t>, C. Bérenguer</a:t>
            </a:r>
            <a:r>
              <a:rPr b="0" i="1" lang="en-US" sz="1300" spc="-1" strike="noStrike">
                <a:solidFill>
                  <a:srgbClr val="000000"/>
                </a:solidFill>
                <a:latin typeface="Century Schoolbook"/>
                <a:ea typeface="Century Schoolbook"/>
              </a:rPr>
              <a:t>(1)</a:t>
            </a:r>
            <a:r>
              <a:rPr b="0" lang="en-US" sz="1600" spc="-1" strike="noStrike">
                <a:solidFill>
                  <a:srgbClr val="000000"/>
                </a:solidFill>
                <a:latin typeface="Century Schoolbook"/>
                <a:ea typeface="Century Schoolbook"/>
              </a:rPr>
              <a:t>, </a:t>
            </a:r>
            <a:endParaRPr b="0" lang="en-US" sz="1600" spc="-1" strike="noStrike">
              <a:latin typeface="Arial"/>
            </a:endParaRPr>
          </a:p>
          <a:p>
            <a:pPr algn="ctr">
              <a:lnSpc>
                <a:spcPct val="100000"/>
              </a:lnSpc>
              <a:tabLst>
                <a:tab algn="l" pos="0"/>
              </a:tabLst>
            </a:pPr>
            <a:r>
              <a:rPr b="0" lang="en-US" sz="1600" spc="-1" strike="noStrike">
                <a:solidFill>
                  <a:srgbClr val="000000"/>
                </a:solidFill>
                <a:latin typeface="Century Schoolbook"/>
                <a:ea typeface="Century Schoolbook"/>
              </a:rPr>
              <a:t>Chetan Kulkarni</a:t>
            </a:r>
            <a:r>
              <a:rPr b="0" i="1" lang="en-US" sz="1300" spc="-1" strike="noStrike">
                <a:solidFill>
                  <a:srgbClr val="000000"/>
                </a:solidFill>
                <a:latin typeface="Century Schoolbook"/>
                <a:ea typeface="Century Schoolbook"/>
              </a:rPr>
              <a:t>(2)</a:t>
            </a:r>
            <a:r>
              <a:rPr b="0" lang="en-US" sz="1600" spc="-1" strike="noStrike">
                <a:solidFill>
                  <a:srgbClr val="000000"/>
                </a:solidFill>
                <a:latin typeface="Century Schoolbook"/>
                <a:ea typeface="Century Schoolbook"/>
              </a:rPr>
              <a:t>, Marcos Orchard</a:t>
            </a:r>
            <a:r>
              <a:rPr b="0" i="1" lang="en-US" sz="1300" spc="-1" strike="noStrike">
                <a:solidFill>
                  <a:srgbClr val="000000"/>
                </a:solidFill>
                <a:latin typeface="Century Schoolbook"/>
                <a:ea typeface="Century Schoolbook"/>
              </a:rPr>
              <a:t>(3)</a:t>
            </a:r>
            <a:endParaRPr b="0" lang="en-US" sz="1300" spc="-1" strike="noStrike">
              <a:latin typeface="Arial"/>
            </a:endParaRPr>
          </a:p>
          <a:p>
            <a:pPr algn="ctr">
              <a:lnSpc>
                <a:spcPct val="100000"/>
              </a:lnSpc>
              <a:tabLst>
                <a:tab algn="l" pos="0"/>
              </a:tabLst>
            </a:pPr>
            <a:endParaRPr b="0" lang="en-US" sz="1300" spc="-1" strike="noStrike">
              <a:latin typeface="Arial"/>
            </a:endParaRPr>
          </a:p>
          <a:p>
            <a:pPr algn="ctr">
              <a:lnSpc>
                <a:spcPct val="100000"/>
              </a:lnSpc>
              <a:tabLst>
                <a:tab algn="l" pos="0"/>
              </a:tabLst>
            </a:pPr>
            <a:r>
              <a:rPr b="0" i="1" lang="en-US" sz="1300" spc="-1" strike="noStrike">
                <a:solidFill>
                  <a:srgbClr val="000000"/>
                </a:solidFill>
                <a:latin typeface="Century Schoolbook"/>
                <a:ea typeface="Century Schoolbook"/>
              </a:rPr>
              <a:t>(1)</a:t>
            </a:r>
            <a:r>
              <a:rPr b="0" i="1" lang="en-US" sz="1200" spc="-1" strike="noStrike">
                <a:solidFill>
                  <a:srgbClr val="000000"/>
                </a:solidFill>
                <a:latin typeface="Century Schoolbook"/>
                <a:ea typeface="Century Schoolbook"/>
              </a:rPr>
              <a:t>Université Grenoble Alpes, CNRS, Grenoble INP, GIPSA-Lab, Grenoble, France</a:t>
            </a:r>
            <a:endParaRPr b="0" lang="en-US" sz="1200" spc="-1" strike="noStrike">
              <a:latin typeface="Arial"/>
            </a:endParaRPr>
          </a:p>
          <a:p>
            <a:pPr algn="ctr">
              <a:lnSpc>
                <a:spcPct val="100000"/>
              </a:lnSpc>
              <a:tabLst>
                <a:tab algn="l" pos="0"/>
              </a:tabLst>
            </a:pPr>
            <a:r>
              <a:rPr b="0" i="1" lang="en-US" sz="1300" spc="-1" strike="noStrike">
                <a:solidFill>
                  <a:srgbClr val="000000"/>
                </a:solidFill>
                <a:latin typeface="Century Schoolbook"/>
                <a:ea typeface="Century Schoolbook"/>
              </a:rPr>
              <a:t>(2)</a:t>
            </a:r>
            <a:r>
              <a:rPr b="0" i="1" lang="en-US" sz="1200" spc="-1" strike="noStrike">
                <a:solidFill>
                  <a:srgbClr val="000000"/>
                </a:solidFill>
                <a:latin typeface="Century Schoolbook"/>
                <a:ea typeface="Century Schoolbook"/>
              </a:rPr>
              <a:t>NASA Ames Research Center (KBR, Inc),  Moffett Field, CA 94043, USA</a:t>
            </a:r>
            <a:endParaRPr b="0" lang="en-US" sz="1200" spc="-1" strike="noStrike">
              <a:latin typeface="Arial"/>
            </a:endParaRPr>
          </a:p>
          <a:p>
            <a:pPr algn="ctr">
              <a:lnSpc>
                <a:spcPct val="100000"/>
              </a:lnSpc>
              <a:tabLst>
                <a:tab algn="l" pos="0"/>
              </a:tabLst>
            </a:pPr>
            <a:r>
              <a:rPr b="0" i="1" lang="en-US" sz="1300" spc="-1" strike="noStrike">
                <a:solidFill>
                  <a:srgbClr val="000000"/>
                </a:solidFill>
                <a:latin typeface="Century Schoolbook"/>
                <a:ea typeface="Century Schoolbook"/>
              </a:rPr>
              <a:t>(3)</a:t>
            </a:r>
            <a:r>
              <a:rPr b="0" i="1" lang="en-US" sz="1200" spc="-1" strike="noStrike">
                <a:solidFill>
                  <a:srgbClr val="000000"/>
                </a:solidFill>
                <a:latin typeface="Century Schoolbook"/>
                <a:ea typeface="Century Schoolbook"/>
              </a:rPr>
              <a:t>CASE - Univ.  of Chile, Santiago, Chile</a:t>
            </a:r>
            <a:endParaRPr b="0" lang="en-US" sz="1200" spc="-1" strike="noStrike">
              <a:latin typeface="Arial"/>
            </a:endParaRPr>
          </a:p>
        </p:txBody>
      </p:sp>
      <p:sp>
        <p:nvSpPr>
          <p:cNvPr id="102"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F96E132F-A5EF-4CBF-9909-8C29FB453177}"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Literature review in SoH assessment</a:t>
            </a:r>
            <a:endParaRPr b="0" lang="en-US" sz="1800" spc="-1" strike="noStrike">
              <a:solidFill>
                <a:srgbClr val="000000"/>
              </a:solidFill>
              <a:latin typeface="Arial"/>
            </a:endParaRPr>
          </a:p>
        </p:txBody>
      </p:sp>
      <p:sp>
        <p:nvSpPr>
          <p:cNvPr id="167" name="CustomShape 2"/>
          <p:cNvSpPr/>
          <p:nvPr/>
        </p:nvSpPr>
        <p:spPr>
          <a:xfrm>
            <a:off x="1477080" y="156744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SoH assessment</a:t>
            </a:r>
            <a:r>
              <a:rPr b="0" lang="en-US" sz="1000" spc="-1" strike="noStrike">
                <a:solidFill>
                  <a:srgbClr val="000000"/>
                </a:solidFill>
                <a:latin typeface="Century Schoolbook"/>
                <a:ea typeface="Century Schoolbook"/>
              </a:rPr>
              <a:t> </a:t>
            </a:r>
            <a:endParaRPr b="0" lang="en-US" sz="1000" spc="-1" strike="noStrike">
              <a:latin typeface="Arial"/>
            </a:endParaRPr>
          </a:p>
        </p:txBody>
      </p:sp>
      <p:sp>
        <p:nvSpPr>
          <p:cNvPr id="168" name="CustomShape 3"/>
          <p:cNvSpPr/>
          <p:nvPr/>
        </p:nvSpPr>
        <p:spPr>
          <a:xfrm>
            <a:off x="380880" y="290232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Offline approaches</a:t>
            </a:r>
            <a:endParaRPr b="0" lang="en-US" sz="1000" spc="-1" strike="noStrike">
              <a:latin typeface="Arial"/>
            </a:endParaRPr>
          </a:p>
        </p:txBody>
      </p:sp>
      <p:sp>
        <p:nvSpPr>
          <p:cNvPr id="169" name="CustomShape 4"/>
          <p:cNvSpPr/>
          <p:nvPr/>
        </p:nvSpPr>
        <p:spPr>
          <a:xfrm flipH="1">
            <a:off x="991800" y="2331000"/>
            <a:ext cx="1096200" cy="5713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70" name="CustomShape 5"/>
          <p:cNvSpPr/>
          <p:nvPr/>
        </p:nvSpPr>
        <p:spPr>
          <a:xfrm>
            <a:off x="439200" y="3590280"/>
            <a:ext cx="1096200" cy="30492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800" spc="-1" strike="noStrike">
                <a:solidFill>
                  <a:srgbClr val="ff0000"/>
                </a:solidFill>
                <a:latin typeface="Arial"/>
                <a:ea typeface="Arial"/>
              </a:rPr>
              <a:t>good accuracy</a:t>
            </a:r>
            <a:endParaRPr b="0" lang="en-US" sz="800" spc="-1" strike="noStrike">
              <a:latin typeface="Arial"/>
            </a:endParaRPr>
          </a:p>
        </p:txBody>
      </p:sp>
      <p:sp>
        <p:nvSpPr>
          <p:cNvPr id="171"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84E9F3E4-D982-4EFF-9888-D75F555617D4}"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Literature review in SoH assessment</a:t>
            </a:r>
            <a:endParaRPr b="0" lang="en-US" sz="1800" spc="-1" strike="noStrike">
              <a:solidFill>
                <a:srgbClr val="000000"/>
              </a:solidFill>
              <a:latin typeface="Arial"/>
            </a:endParaRPr>
          </a:p>
        </p:txBody>
      </p:sp>
      <p:sp>
        <p:nvSpPr>
          <p:cNvPr id="173" name="CustomShape 2"/>
          <p:cNvSpPr/>
          <p:nvPr/>
        </p:nvSpPr>
        <p:spPr>
          <a:xfrm>
            <a:off x="1477080" y="156744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SoH assessment</a:t>
            </a:r>
            <a:r>
              <a:rPr b="0" lang="en-US" sz="1000" spc="-1" strike="noStrike">
                <a:solidFill>
                  <a:srgbClr val="000000"/>
                </a:solidFill>
                <a:latin typeface="Century Schoolbook"/>
                <a:ea typeface="Century Schoolbook"/>
              </a:rPr>
              <a:t> </a:t>
            </a:r>
            <a:endParaRPr b="0" lang="en-US" sz="1000" spc="-1" strike="noStrike">
              <a:latin typeface="Arial"/>
            </a:endParaRPr>
          </a:p>
        </p:txBody>
      </p:sp>
      <p:sp>
        <p:nvSpPr>
          <p:cNvPr id="174" name="CustomShape 3"/>
          <p:cNvSpPr/>
          <p:nvPr/>
        </p:nvSpPr>
        <p:spPr>
          <a:xfrm>
            <a:off x="380880" y="290232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Offline approaches</a:t>
            </a:r>
            <a:endParaRPr b="0" lang="en-US" sz="1000" spc="-1" strike="noStrike">
              <a:latin typeface="Arial"/>
            </a:endParaRPr>
          </a:p>
        </p:txBody>
      </p:sp>
      <p:sp>
        <p:nvSpPr>
          <p:cNvPr id="175" name="CustomShape 4"/>
          <p:cNvSpPr/>
          <p:nvPr/>
        </p:nvSpPr>
        <p:spPr>
          <a:xfrm>
            <a:off x="2656800" y="290232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Online approaches</a:t>
            </a:r>
            <a:endParaRPr b="0" lang="en-US" sz="1000" spc="-1" strike="noStrike">
              <a:latin typeface="Arial"/>
            </a:endParaRPr>
          </a:p>
        </p:txBody>
      </p:sp>
      <p:sp>
        <p:nvSpPr>
          <p:cNvPr id="176" name="CustomShape 5"/>
          <p:cNvSpPr/>
          <p:nvPr/>
        </p:nvSpPr>
        <p:spPr>
          <a:xfrm>
            <a:off x="1882440" y="398736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Safety</a:t>
            </a:r>
            <a:endParaRPr b="0" lang="en-US" sz="1000" spc="-1" strike="noStrike">
              <a:latin typeface="Arial"/>
            </a:endParaRPr>
          </a:p>
          <a:p>
            <a:pPr algn="ctr">
              <a:lnSpc>
                <a:spcPct val="100000"/>
              </a:lnSpc>
              <a:tabLst>
                <a:tab algn="l" pos="0"/>
              </a:tabLst>
            </a:pPr>
            <a:r>
              <a:rPr b="1" lang="en-US" sz="1000" spc="-1" strike="noStrike">
                <a:solidFill>
                  <a:srgbClr val="000000"/>
                </a:solidFill>
                <a:latin typeface="Century Schoolbook"/>
                <a:ea typeface="Century Schoolbook"/>
              </a:rPr>
              <a:t>indicator</a:t>
            </a:r>
            <a:endParaRPr b="0" lang="en-US" sz="1000" spc="-1" strike="noStrike">
              <a:latin typeface="Arial"/>
            </a:endParaRPr>
          </a:p>
        </p:txBody>
      </p:sp>
      <p:sp>
        <p:nvSpPr>
          <p:cNvPr id="177" name="CustomShape 6"/>
          <p:cNvSpPr/>
          <p:nvPr/>
        </p:nvSpPr>
        <p:spPr>
          <a:xfrm>
            <a:off x="3426480" y="402120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Autonomy</a:t>
            </a:r>
            <a:endParaRPr b="0" lang="en-US" sz="1000" spc="-1" strike="noStrike">
              <a:latin typeface="Arial"/>
            </a:endParaRPr>
          </a:p>
          <a:p>
            <a:pPr algn="ctr">
              <a:lnSpc>
                <a:spcPct val="100000"/>
              </a:lnSpc>
              <a:tabLst>
                <a:tab algn="l" pos="0"/>
              </a:tabLst>
            </a:pPr>
            <a:r>
              <a:rPr b="1" lang="en-US" sz="1000" spc="-1" strike="noStrike">
                <a:solidFill>
                  <a:srgbClr val="000000"/>
                </a:solidFill>
                <a:latin typeface="Century Schoolbook"/>
                <a:ea typeface="Century Schoolbook"/>
              </a:rPr>
              <a:t>indicator</a:t>
            </a:r>
            <a:endParaRPr b="0" lang="en-US" sz="1000" spc="-1" strike="noStrike">
              <a:latin typeface="Arial"/>
            </a:endParaRPr>
          </a:p>
        </p:txBody>
      </p:sp>
      <p:sp>
        <p:nvSpPr>
          <p:cNvPr id="178" name="CustomShape 7"/>
          <p:cNvSpPr/>
          <p:nvPr/>
        </p:nvSpPr>
        <p:spPr>
          <a:xfrm flipH="1">
            <a:off x="991800" y="2331000"/>
            <a:ext cx="1096200" cy="5713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79" name="CustomShape 8"/>
          <p:cNvSpPr/>
          <p:nvPr/>
        </p:nvSpPr>
        <p:spPr>
          <a:xfrm>
            <a:off x="2089080" y="2331000"/>
            <a:ext cx="1179360" cy="5713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80" name="CustomShape 9"/>
          <p:cNvSpPr/>
          <p:nvPr/>
        </p:nvSpPr>
        <p:spPr>
          <a:xfrm flipH="1">
            <a:off x="2494080" y="3665880"/>
            <a:ext cx="773640" cy="3211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81" name="CustomShape 10"/>
          <p:cNvSpPr/>
          <p:nvPr/>
        </p:nvSpPr>
        <p:spPr>
          <a:xfrm>
            <a:off x="3268800" y="3665880"/>
            <a:ext cx="769320" cy="3553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82" name="CustomShape 11"/>
          <p:cNvSpPr/>
          <p:nvPr/>
        </p:nvSpPr>
        <p:spPr>
          <a:xfrm>
            <a:off x="3063960" y="2384640"/>
            <a:ext cx="1096200" cy="4266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800" spc="-1" strike="noStrike">
                <a:solidFill>
                  <a:srgbClr val="ff0000"/>
                </a:solidFill>
                <a:latin typeface="Arial"/>
                <a:ea typeface="Arial"/>
              </a:rPr>
              <a:t>real-time decisions</a:t>
            </a:r>
            <a:endParaRPr b="0" lang="en-US" sz="800" spc="-1" strike="noStrike">
              <a:latin typeface="Arial"/>
            </a:endParaRPr>
          </a:p>
        </p:txBody>
      </p:sp>
      <p:sp>
        <p:nvSpPr>
          <p:cNvPr id="183" name="TextShape 1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4E25E726-9506-4130-B602-D328A1A3FD94}"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Literature review in SoH assessment</a:t>
            </a:r>
            <a:endParaRPr b="0" lang="en-US" sz="1800" spc="-1" strike="noStrike">
              <a:solidFill>
                <a:srgbClr val="000000"/>
              </a:solidFill>
              <a:latin typeface="Arial"/>
            </a:endParaRPr>
          </a:p>
        </p:txBody>
      </p:sp>
      <p:sp>
        <p:nvSpPr>
          <p:cNvPr id="185" name="CustomShape 2"/>
          <p:cNvSpPr/>
          <p:nvPr/>
        </p:nvSpPr>
        <p:spPr>
          <a:xfrm>
            <a:off x="1477080" y="156744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SoH assessment</a:t>
            </a:r>
            <a:r>
              <a:rPr b="0" lang="en-US" sz="1000" spc="-1" strike="noStrike">
                <a:solidFill>
                  <a:srgbClr val="000000"/>
                </a:solidFill>
                <a:latin typeface="Century Schoolbook"/>
                <a:ea typeface="Century Schoolbook"/>
              </a:rPr>
              <a:t> </a:t>
            </a:r>
            <a:endParaRPr b="0" lang="en-US" sz="1000" spc="-1" strike="noStrike">
              <a:latin typeface="Arial"/>
            </a:endParaRPr>
          </a:p>
        </p:txBody>
      </p:sp>
      <p:sp>
        <p:nvSpPr>
          <p:cNvPr id="186" name="CustomShape 3"/>
          <p:cNvSpPr/>
          <p:nvPr/>
        </p:nvSpPr>
        <p:spPr>
          <a:xfrm>
            <a:off x="380880" y="290232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Offline approaches</a:t>
            </a:r>
            <a:endParaRPr b="0" lang="en-US" sz="1000" spc="-1" strike="noStrike">
              <a:latin typeface="Arial"/>
            </a:endParaRPr>
          </a:p>
        </p:txBody>
      </p:sp>
      <p:sp>
        <p:nvSpPr>
          <p:cNvPr id="187" name="CustomShape 4"/>
          <p:cNvSpPr/>
          <p:nvPr/>
        </p:nvSpPr>
        <p:spPr>
          <a:xfrm>
            <a:off x="2656800" y="290232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Online approaches</a:t>
            </a:r>
            <a:endParaRPr b="0" lang="en-US" sz="1000" spc="-1" strike="noStrike">
              <a:latin typeface="Arial"/>
            </a:endParaRPr>
          </a:p>
        </p:txBody>
      </p:sp>
      <p:sp>
        <p:nvSpPr>
          <p:cNvPr id="188" name="CustomShape 5"/>
          <p:cNvSpPr/>
          <p:nvPr/>
        </p:nvSpPr>
        <p:spPr>
          <a:xfrm>
            <a:off x="1882440" y="398736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Safety</a:t>
            </a:r>
            <a:endParaRPr b="0" lang="en-US" sz="1000" spc="-1" strike="noStrike">
              <a:latin typeface="Arial"/>
            </a:endParaRPr>
          </a:p>
          <a:p>
            <a:pPr algn="ctr">
              <a:lnSpc>
                <a:spcPct val="100000"/>
              </a:lnSpc>
              <a:tabLst>
                <a:tab algn="l" pos="0"/>
              </a:tabLst>
            </a:pPr>
            <a:r>
              <a:rPr b="1" lang="en-US" sz="1000" spc="-1" strike="noStrike">
                <a:solidFill>
                  <a:srgbClr val="000000"/>
                </a:solidFill>
                <a:latin typeface="Century Schoolbook"/>
                <a:ea typeface="Century Schoolbook"/>
              </a:rPr>
              <a:t>indicator</a:t>
            </a:r>
            <a:endParaRPr b="0" lang="en-US" sz="1000" spc="-1" strike="noStrike">
              <a:latin typeface="Arial"/>
            </a:endParaRPr>
          </a:p>
        </p:txBody>
      </p:sp>
      <p:sp>
        <p:nvSpPr>
          <p:cNvPr id="189" name="CustomShape 6"/>
          <p:cNvSpPr/>
          <p:nvPr/>
        </p:nvSpPr>
        <p:spPr>
          <a:xfrm>
            <a:off x="3426480" y="4021200"/>
            <a:ext cx="1223640" cy="763200"/>
          </a:xfrm>
          <a:prstGeom prst="rect">
            <a:avLst/>
          </a:prstGeom>
          <a:solidFill>
            <a:schemeClr val="lt1"/>
          </a:solidFill>
          <a:ln w="9360">
            <a:solidFill>
              <a:schemeClr val="dk1"/>
            </a:solidFill>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Autonomy</a:t>
            </a:r>
            <a:endParaRPr b="0" lang="en-US" sz="1000" spc="-1" strike="noStrike">
              <a:latin typeface="Arial"/>
            </a:endParaRPr>
          </a:p>
          <a:p>
            <a:pPr algn="ctr">
              <a:lnSpc>
                <a:spcPct val="100000"/>
              </a:lnSpc>
              <a:tabLst>
                <a:tab algn="l" pos="0"/>
              </a:tabLst>
            </a:pPr>
            <a:r>
              <a:rPr b="1" lang="en-US" sz="1000" spc="-1" strike="noStrike">
                <a:solidFill>
                  <a:srgbClr val="000000"/>
                </a:solidFill>
                <a:latin typeface="Century Schoolbook"/>
                <a:ea typeface="Century Schoolbook"/>
              </a:rPr>
              <a:t>indicator</a:t>
            </a:r>
            <a:endParaRPr b="0" lang="en-US" sz="1000" spc="-1" strike="noStrike">
              <a:latin typeface="Arial"/>
            </a:endParaRPr>
          </a:p>
        </p:txBody>
      </p:sp>
      <p:sp>
        <p:nvSpPr>
          <p:cNvPr id="190" name="CustomShape 7"/>
          <p:cNvSpPr/>
          <p:nvPr/>
        </p:nvSpPr>
        <p:spPr>
          <a:xfrm>
            <a:off x="2656800" y="5157360"/>
            <a:ext cx="1223640" cy="763200"/>
          </a:xfrm>
          <a:prstGeom prst="rect">
            <a:avLst/>
          </a:prstGeom>
          <a:solidFill>
            <a:schemeClr val="lt1"/>
          </a:solidFill>
          <a:ln w="9360">
            <a:solidFill>
              <a:srgbClr val="ff0000"/>
            </a:solidFill>
            <a:prstDash val="dash"/>
            <a:round/>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Both</a:t>
            </a:r>
            <a:endParaRPr b="0" lang="en-US" sz="1000" spc="-1" strike="noStrike">
              <a:latin typeface="Arial"/>
            </a:endParaRPr>
          </a:p>
          <a:p>
            <a:pPr algn="ctr">
              <a:lnSpc>
                <a:spcPct val="100000"/>
              </a:lnSpc>
              <a:tabLst>
                <a:tab algn="l" pos="0"/>
              </a:tabLst>
            </a:pPr>
            <a:r>
              <a:rPr b="1" lang="en-US" sz="1000" spc="-1" strike="noStrike">
                <a:solidFill>
                  <a:srgbClr val="000000"/>
                </a:solidFill>
                <a:latin typeface="Century Schoolbook"/>
                <a:ea typeface="Century Schoolbook"/>
              </a:rPr>
              <a:t>indicators</a:t>
            </a:r>
            <a:endParaRPr b="0" lang="en-US" sz="1000" spc="-1" strike="noStrike">
              <a:latin typeface="Arial"/>
            </a:endParaRPr>
          </a:p>
        </p:txBody>
      </p:sp>
      <p:sp>
        <p:nvSpPr>
          <p:cNvPr id="191" name="CustomShape 8"/>
          <p:cNvSpPr/>
          <p:nvPr/>
        </p:nvSpPr>
        <p:spPr>
          <a:xfrm flipH="1">
            <a:off x="991800" y="2331000"/>
            <a:ext cx="1096200" cy="5713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92" name="CustomShape 9"/>
          <p:cNvSpPr/>
          <p:nvPr/>
        </p:nvSpPr>
        <p:spPr>
          <a:xfrm>
            <a:off x="2089080" y="2331000"/>
            <a:ext cx="1179360" cy="5713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93" name="CustomShape 10"/>
          <p:cNvSpPr/>
          <p:nvPr/>
        </p:nvSpPr>
        <p:spPr>
          <a:xfrm flipH="1">
            <a:off x="2494080" y="3665880"/>
            <a:ext cx="773640" cy="3211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94" name="CustomShape 11"/>
          <p:cNvSpPr/>
          <p:nvPr/>
        </p:nvSpPr>
        <p:spPr>
          <a:xfrm>
            <a:off x="3268800" y="3665880"/>
            <a:ext cx="769320" cy="3553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195" name="CustomShape 12"/>
          <p:cNvSpPr/>
          <p:nvPr/>
        </p:nvSpPr>
        <p:spPr>
          <a:xfrm>
            <a:off x="3268800" y="3665880"/>
            <a:ext cx="360" cy="1491120"/>
          </a:xfrm>
          <a:custGeom>
            <a:avLst/>
            <a:gdLst/>
            <a:ahLst/>
            <a:rect l="l" t="t" r="r" b="b"/>
            <a:pathLst>
              <a:path w="21600" h="21600">
                <a:moveTo>
                  <a:pt x="0" y="0"/>
                </a:moveTo>
                <a:lnTo>
                  <a:pt x="21600" y="21600"/>
                </a:lnTo>
              </a:path>
            </a:pathLst>
          </a:custGeom>
          <a:noFill/>
          <a:ln w="9360">
            <a:solidFill>
              <a:srgbClr val="ff0000"/>
            </a:solidFill>
            <a:prstDash val="dash"/>
            <a:round/>
            <a:tailEnd len="med" type="triangle" w="med"/>
          </a:ln>
        </p:spPr>
        <p:style>
          <a:lnRef idx="0"/>
          <a:fillRef idx="0"/>
          <a:effectRef idx="0"/>
          <a:fontRef idx="minor"/>
        </p:style>
      </p:sp>
      <p:sp>
        <p:nvSpPr>
          <p:cNvPr id="196" name="CustomShape 13"/>
          <p:cNvSpPr/>
          <p:nvPr/>
        </p:nvSpPr>
        <p:spPr>
          <a:xfrm>
            <a:off x="4092480" y="5198040"/>
            <a:ext cx="4878720" cy="82404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nSpc>
                <a:spcPct val="100000"/>
              </a:lnSpc>
              <a:tabLst>
                <a:tab algn="l" pos="0"/>
              </a:tabLst>
            </a:pPr>
            <a:r>
              <a:rPr b="1" lang="en-US" sz="1000" spc="-1" strike="noStrike">
                <a:solidFill>
                  <a:srgbClr val="000000"/>
                </a:solidFill>
                <a:latin typeface="Century Schoolbook"/>
                <a:ea typeface="Century Schoolbook"/>
              </a:rPr>
              <a:t>Online estimations of SoH while including both autonomy and safety</a:t>
            </a:r>
            <a:r>
              <a:rPr b="0" lang="en-US" sz="1000" spc="-1" strike="noStrike">
                <a:solidFill>
                  <a:srgbClr val="000000"/>
                </a:solidFill>
                <a:latin typeface="Century Schoolbook"/>
                <a:ea typeface="Century Schoolbook"/>
              </a:rPr>
              <a:t>,</a:t>
            </a:r>
            <a:endParaRPr b="0" lang="en-US" sz="1000" spc="-1" strike="noStrike">
              <a:latin typeface="Arial"/>
            </a:endParaRPr>
          </a:p>
          <a:p>
            <a:pPr>
              <a:lnSpc>
                <a:spcPct val="100000"/>
              </a:lnSpc>
              <a:tabLst>
                <a:tab algn="l" pos="0"/>
              </a:tabLst>
            </a:pPr>
            <a:r>
              <a:rPr b="0" lang="en-US" sz="1000" spc="-1" strike="noStrike">
                <a:solidFill>
                  <a:srgbClr val="ff0000"/>
                </a:solidFill>
                <a:latin typeface="Century Schoolbook"/>
                <a:ea typeface="Century Schoolbook"/>
              </a:rPr>
              <a:t>using a state observer, </a:t>
            </a:r>
            <a:r>
              <a:rPr b="0" lang="en-US" sz="1000" spc="-1" strike="noStrike">
                <a:solidFill>
                  <a:srgbClr val="000000"/>
                </a:solidFill>
                <a:latin typeface="Century Schoolbook"/>
                <a:ea typeface="Century Schoolbook"/>
              </a:rPr>
              <a:t>which</a:t>
            </a:r>
            <a:r>
              <a:rPr b="0" lang="en-US" sz="1000" spc="-1" strike="noStrike">
                <a:solidFill>
                  <a:srgbClr val="ff0000"/>
                </a:solidFill>
                <a:latin typeface="Century Schoolbook"/>
                <a:ea typeface="Century Schoolbook"/>
              </a:rPr>
              <a:t> </a:t>
            </a:r>
            <a:r>
              <a:rPr b="0" lang="en-US" sz="1000" spc="-1" strike="noStrike">
                <a:solidFill>
                  <a:srgbClr val="000000"/>
                </a:solidFill>
                <a:latin typeface="Century Schoolbook"/>
                <a:ea typeface="Century Schoolbook"/>
              </a:rPr>
              <a:t>accepts different initial conditions and is well suited for online estimations!</a:t>
            </a:r>
            <a:endParaRPr b="0" lang="en-US" sz="1000" spc="-1" strike="noStrike">
              <a:latin typeface="Arial"/>
            </a:endParaRPr>
          </a:p>
        </p:txBody>
      </p:sp>
      <p:sp>
        <p:nvSpPr>
          <p:cNvPr id="197" name="CustomShape 14"/>
          <p:cNvSpPr/>
          <p:nvPr/>
        </p:nvSpPr>
        <p:spPr>
          <a:xfrm>
            <a:off x="4092480" y="4842720"/>
            <a:ext cx="1655640" cy="355320"/>
          </a:xfrm>
          <a:prstGeom prst="rect">
            <a:avLst/>
          </a:prstGeom>
          <a:noFill/>
          <a:ln>
            <a:noFill/>
          </a:ln>
        </p:spPr>
        <p:style>
          <a:lnRef idx="0"/>
          <a:fillRef idx="0"/>
          <a:effectRef idx="0"/>
          <a:fontRef idx="minor"/>
        </p:style>
        <p:txBody>
          <a:bodyPr tIns="91440" bIns="91440" anchor="ctr">
            <a:noAutofit/>
          </a:bodyPr>
          <a:p>
            <a:pPr>
              <a:lnSpc>
                <a:spcPct val="100000"/>
              </a:lnSpc>
              <a:tabLst>
                <a:tab algn="l" pos="0"/>
              </a:tabLst>
            </a:pPr>
            <a:r>
              <a:rPr b="1" lang="en-US" sz="1000" spc="-1" strike="noStrike">
                <a:solidFill>
                  <a:srgbClr val="000000"/>
                </a:solidFill>
                <a:latin typeface="Century Schoolbook"/>
                <a:ea typeface="Century Schoolbook"/>
              </a:rPr>
              <a:t>Our proposition:</a:t>
            </a:r>
            <a:endParaRPr b="0" lang="en-US" sz="1000" spc="-1" strike="noStrike">
              <a:latin typeface="Arial"/>
            </a:endParaRPr>
          </a:p>
        </p:txBody>
      </p:sp>
      <p:sp>
        <p:nvSpPr>
          <p:cNvPr id="198" name="CustomShape 15"/>
          <p:cNvSpPr/>
          <p:nvPr/>
        </p:nvSpPr>
        <p:spPr>
          <a:xfrm>
            <a:off x="4808520" y="4012560"/>
            <a:ext cx="1655640" cy="355320"/>
          </a:xfrm>
          <a:prstGeom prst="rect">
            <a:avLst/>
          </a:prstGeom>
          <a:noFill/>
          <a:ln>
            <a:noFill/>
          </a:ln>
        </p:spPr>
        <p:style>
          <a:lnRef idx="0"/>
          <a:fillRef idx="0"/>
          <a:effectRef idx="0"/>
          <a:fontRef idx="minor"/>
        </p:style>
        <p:txBody>
          <a:bodyPr tIns="91440" bIns="91440" anchor="ctr">
            <a:noAutofit/>
          </a:bodyPr>
          <a:p>
            <a:pPr>
              <a:lnSpc>
                <a:spcPct val="100000"/>
              </a:lnSpc>
              <a:tabLst>
                <a:tab algn="l" pos="0"/>
              </a:tabLst>
            </a:pPr>
            <a:r>
              <a:rPr b="1" lang="en-US" sz="1000" spc="-1" strike="noStrike">
                <a:solidFill>
                  <a:srgbClr val="000000"/>
                </a:solidFill>
                <a:latin typeface="Century Schoolbook"/>
                <a:ea typeface="Century Schoolbook"/>
              </a:rPr>
              <a:t>Motivation:</a:t>
            </a:r>
            <a:endParaRPr b="0" lang="en-US" sz="1000" spc="-1" strike="noStrike">
              <a:latin typeface="Arial"/>
            </a:endParaRPr>
          </a:p>
        </p:txBody>
      </p:sp>
      <p:sp>
        <p:nvSpPr>
          <p:cNvPr id="199" name="CustomShape 16"/>
          <p:cNvSpPr/>
          <p:nvPr/>
        </p:nvSpPr>
        <p:spPr>
          <a:xfrm>
            <a:off x="4808520" y="4355280"/>
            <a:ext cx="2875320" cy="52452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1" lang="en-US" sz="1000" spc="-1" strike="noStrike">
                <a:solidFill>
                  <a:srgbClr val="000000"/>
                </a:solidFill>
                <a:latin typeface="Century Schoolbook"/>
                <a:ea typeface="Century Schoolbook"/>
              </a:rPr>
              <a:t>Health-informed real-time decisions</a:t>
            </a:r>
            <a:endParaRPr b="0" lang="en-US" sz="1000" spc="-1" strike="noStrike">
              <a:latin typeface="Arial"/>
            </a:endParaRPr>
          </a:p>
          <a:p>
            <a:pPr algn="ctr">
              <a:lnSpc>
                <a:spcPct val="100000"/>
              </a:lnSpc>
              <a:tabLst>
                <a:tab algn="l" pos="0"/>
              </a:tabLst>
            </a:pPr>
            <a:r>
              <a:rPr b="0" lang="en-US" sz="1000" spc="-1" strike="noStrike">
                <a:solidFill>
                  <a:srgbClr val="000000"/>
                </a:solidFill>
                <a:latin typeface="Century Schoolbook"/>
                <a:ea typeface="Century Schoolbook"/>
              </a:rPr>
              <a:t>for RUL control</a:t>
            </a:r>
            <a:endParaRPr b="0" lang="en-US" sz="1000" spc="-1" strike="noStrike">
              <a:latin typeface="Arial"/>
            </a:endParaRPr>
          </a:p>
        </p:txBody>
      </p:sp>
      <p:sp>
        <p:nvSpPr>
          <p:cNvPr id="200" name="TextShape 1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41E8DE02-B12F-4B8A-ABF8-35A5439ABEBF}"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TextShape 1"/>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Problem statement</a:t>
            </a: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p:txBody>
      </p:sp>
      <p:sp>
        <p:nvSpPr>
          <p:cNvPr id="202"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C23E07B-ACB7-47DA-84A5-D81213FF61EF}"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3"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Battery modeling</a:t>
            </a:r>
            <a:endParaRPr b="0" lang="en-US" sz="1800" spc="-1" strike="noStrike">
              <a:solidFill>
                <a:srgbClr val="000000"/>
              </a:solidFill>
              <a:latin typeface="Arial"/>
            </a:endParaRPr>
          </a:p>
        </p:txBody>
      </p:sp>
      <p:sp>
        <p:nvSpPr>
          <p:cNvPr id="204" name="CustomShape 2"/>
          <p:cNvSpPr/>
          <p:nvPr/>
        </p:nvSpPr>
        <p:spPr>
          <a:xfrm>
            <a:off x="3167280" y="1830960"/>
            <a:ext cx="2797200" cy="442440"/>
          </a:xfrm>
          <a:prstGeom prst="rect">
            <a:avLst/>
          </a:prstGeom>
          <a:noFill/>
          <a:ln>
            <a:noFill/>
          </a:ln>
        </p:spPr>
        <p:style>
          <a:lnRef idx="0"/>
          <a:fillRef idx="0"/>
          <a:effectRef idx="0"/>
          <a:fontRef idx="minor"/>
        </p:style>
        <p:txBody>
          <a:bodyPr tIns="91440" bIns="91440">
            <a:noAutofit/>
          </a:bodyPr>
          <a:p>
            <a:pPr marL="457200" indent="-317160">
              <a:lnSpc>
                <a:spcPct val="100000"/>
              </a:lnSpc>
              <a:buClr>
                <a:srgbClr val="000000"/>
              </a:buClr>
              <a:buFont typeface="Century Schoolbook"/>
              <a:buChar char="●"/>
            </a:pPr>
            <a:r>
              <a:rPr b="1" lang="en-US" sz="1400" spc="-1" strike="noStrike">
                <a:solidFill>
                  <a:srgbClr val="000000"/>
                </a:solidFill>
                <a:latin typeface="Century Schoolbook"/>
                <a:ea typeface="Century Schoolbook"/>
              </a:rPr>
              <a:t>Terminal voltage</a:t>
            </a:r>
            <a:endParaRPr b="0" lang="en-US" sz="1400" spc="-1" strike="noStrike">
              <a:latin typeface="Arial"/>
            </a:endParaRPr>
          </a:p>
        </p:txBody>
      </p:sp>
      <p:pic>
        <p:nvPicPr>
          <p:cNvPr id="205" name="Google Shape;186;p18" descr=""/>
          <p:cNvPicPr/>
          <p:nvPr/>
        </p:nvPicPr>
        <p:blipFill>
          <a:blip r:embed="rId1"/>
          <a:stretch/>
        </p:blipFill>
        <p:spPr>
          <a:xfrm>
            <a:off x="2853720" y="2330280"/>
            <a:ext cx="3424320" cy="681120"/>
          </a:xfrm>
          <a:prstGeom prst="rect">
            <a:avLst/>
          </a:prstGeom>
          <a:ln w="9360">
            <a:solidFill>
              <a:schemeClr val="dk2"/>
            </a:solidFill>
            <a:round/>
          </a:ln>
        </p:spPr>
      </p:pic>
      <p:sp>
        <p:nvSpPr>
          <p:cNvPr id="206" name="CustomShape 3"/>
          <p:cNvSpPr/>
          <p:nvPr/>
        </p:nvSpPr>
        <p:spPr>
          <a:xfrm>
            <a:off x="115920" y="1405800"/>
            <a:ext cx="2568240" cy="4777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i="1" lang="en-US" sz="1400" spc="-1" strike="noStrike">
                <a:solidFill>
                  <a:srgbClr val="ff0000"/>
                </a:solidFill>
                <a:latin typeface="Century Schoolbook"/>
                <a:ea typeface="Century Schoolbook"/>
              </a:rPr>
              <a:t>Simple battery </a:t>
            </a:r>
            <a:endParaRPr b="0" lang="en-US" sz="1400" spc="-1" strike="noStrike">
              <a:latin typeface="Arial"/>
            </a:endParaRPr>
          </a:p>
          <a:p>
            <a:pPr algn="ctr">
              <a:lnSpc>
                <a:spcPct val="100000"/>
              </a:lnSpc>
              <a:tabLst>
                <a:tab algn="l" pos="0"/>
              </a:tabLst>
            </a:pPr>
            <a:r>
              <a:rPr b="1" i="1" lang="en-US" sz="1400" spc="-1" strike="noStrike">
                <a:solidFill>
                  <a:srgbClr val="ff0000"/>
                </a:solidFill>
                <a:latin typeface="Century Schoolbook"/>
                <a:ea typeface="Century Schoolbook"/>
              </a:rPr>
              <a:t>equivalent circuit model</a:t>
            </a:r>
            <a:endParaRPr b="0" lang="en-US" sz="1400" spc="-1" strike="noStrike">
              <a:latin typeface="Arial"/>
            </a:endParaRPr>
          </a:p>
        </p:txBody>
      </p:sp>
      <p:pic>
        <p:nvPicPr>
          <p:cNvPr id="207" name="Google Shape;188;p18" descr=""/>
          <p:cNvPicPr/>
          <p:nvPr/>
        </p:nvPicPr>
        <p:blipFill>
          <a:blip r:embed="rId2"/>
          <a:stretch/>
        </p:blipFill>
        <p:spPr>
          <a:xfrm>
            <a:off x="306360" y="2108880"/>
            <a:ext cx="2187360" cy="1406880"/>
          </a:xfrm>
          <a:prstGeom prst="rect">
            <a:avLst/>
          </a:prstGeom>
          <a:ln>
            <a:noFill/>
          </a:ln>
        </p:spPr>
      </p:pic>
      <p:sp>
        <p:nvSpPr>
          <p:cNvPr id="208" name="CustomShape 4"/>
          <p:cNvSpPr/>
          <p:nvPr/>
        </p:nvSpPr>
        <p:spPr>
          <a:xfrm>
            <a:off x="556920" y="512568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A model is required to represent the battery behavior</a:t>
            </a:r>
            <a:endParaRPr b="0" lang="en-US" sz="1400" spc="-1" strike="noStrike">
              <a:latin typeface="Arial"/>
            </a:endParaRPr>
          </a:p>
        </p:txBody>
      </p:sp>
      <p:sp>
        <p:nvSpPr>
          <p:cNvPr id="209" name="CustomShape 5"/>
          <p:cNvSpPr/>
          <p:nvPr/>
        </p:nvSpPr>
        <p:spPr>
          <a:xfrm rot="5400000">
            <a:off x="4647600" y="2511000"/>
            <a:ext cx="211320" cy="1232640"/>
          </a:xfrm>
          <a:prstGeom prst="rightBrace">
            <a:avLst>
              <a:gd name="adj1" fmla="val 50000"/>
              <a:gd name="adj2" fmla="val 50000"/>
            </a:avLst>
          </a:prstGeom>
          <a:noFill/>
          <a:ln w="9360">
            <a:solidFill>
              <a:srgbClr val="ff0000"/>
            </a:solidFill>
            <a:round/>
          </a:ln>
        </p:spPr>
        <p:style>
          <a:lnRef idx="0"/>
          <a:fillRef idx="0"/>
          <a:effectRef idx="0"/>
          <a:fontRef idx="minor"/>
        </p:style>
      </p:sp>
      <p:sp>
        <p:nvSpPr>
          <p:cNvPr id="210" name="CustomShape 6"/>
          <p:cNvSpPr/>
          <p:nvPr/>
        </p:nvSpPr>
        <p:spPr>
          <a:xfrm>
            <a:off x="4273560" y="3233520"/>
            <a:ext cx="109584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depends on SoC</a:t>
            </a:r>
            <a:endParaRPr b="0" lang="en-US" sz="800" spc="-1" strike="noStrike">
              <a:latin typeface="Arial"/>
            </a:endParaRPr>
          </a:p>
        </p:txBody>
      </p:sp>
      <p:sp>
        <p:nvSpPr>
          <p:cNvPr id="211"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6361FDF-6D25-4BBE-951F-D89B09253468}"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212" name="CustomShape 8"/>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Plett, G. L. (2015). Battery management systems, Volume II: Equivalent-circuit methods. Artech House.</a:t>
            </a:r>
            <a:endParaRPr b="0" lang="en-US" sz="800" spc="-1" strike="noStrike">
              <a:latin typeface="Arial"/>
            </a:endParaRPr>
          </a:p>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Pelletier, S., Jabali, O., Laporte, G., &amp; Veneroni, M. (2017). Battery degradation and behaviour for electric vehicles: Review and numerical analyses of several models. Transportation Research Part B: Methodological, 103, 158-187.</a:t>
            </a:r>
            <a:endParaRPr b="0" lang="en-US" sz="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Battery modeling</a:t>
            </a:r>
            <a:endParaRPr b="0" lang="en-US" sz="1800" spc="-1" strike="noStrike">
              <a:solidFill>
                <a:srgbClr val="000000"/>
              </a:solidFill>
              <a:latin typeface="Arial"/>
            </a:endParaRPr>
          </a:p>
        </p:txBody>
      </p:sp>
      <p:sp>
        <p:nvSpPr>
          <p:cNvPr id="214" name="CustomShape 2"/>
          <p:cNvSpPr/>
          <p:nvPr/>
        </p:nvSpPr>
        <p:spPr>
          <a:xfrm>
            <a:off x="3167280" y="1830960"/>
            <a:ext cx="2797200" cy="442440"/>
          </a:xfrm>
          <a:prstGeom prst="rect">
            <a:avLst/>
          </a:prstGeom>
          <a:noFill/>
          <a:ln>
            <a:noFill/>
          </a:ln>
        </p:spPr>
        <p:style>
          <a:lnRef idx="0"/>
          <a:fillRef idx="0"/>
          <a:effectRef idx="0"/>
          <a:fontRef idx="minor"/>
        </p:style>
        <p:txBody>
          <a:bodyPr tIns="91440" bIns="91440">
            <a:noAutofit/>
          </a:bodyPr>
          <a:p>
            <a:pPr marL="457200" indent="-317160">
              <a:lnSpc>
                <a:spcPct val="100000"/>
              </a:lnSpc>
              <a:buClr>
                <a:srgbClr val="000000"/>
              </a:buClr>
              <a:buFont typeface="Century Schoolbook"/>
              <a:buChar char="●"/>
            </a:pPr>
            <a:r>
              <a:rPr b="1" lang="en-US" sz="1400" spc="-1" strike="noStrike">
                <a:solidFill>
                  <a:srgbClr val="000000"/>
                </a:solidFill>
                <a:latin typeface="Century Schoolbook"/>
                <a:ea typeface="Century Schoolbook"/>
              </a:rPr>
              <a:t>Terminal voltage</a:t>
            </a:r>
            <a:endParaRPr b="0" lang="en-US" sz="1400" spc="-1" strike="noStrike">
              <a:latin typeface="Arial"/>
            </a:endParaRPr>
          </a:p>
        </p:txBody>
      </p:sp>
      <p:pic>
        <p:nvPicPr>
          <p:cNvPr id="215" name="Google Shape;200;p19" descr=""/>
          <p:cNvPicPr/>
          <p:nvPr/>
        </p:nvPicPr>
        <p:blipFill>
          <a:blip r:embed="rId1"/>
          <a:stretch/>
        </p:blipFill>
        <p:spPr>
          <a:xfrm>
            <a:off x="2853720" y="2330280"/>
            <a:ext cx="3424320" cy="681120"/>
          </a:xfrm>
          <a:prstGeom prst="rect">
            <a:avLst/>
          </a:prstGeom>
          <a:ln w="9360">
            <a:solidFill>
              <a:schemeClr val="dk2"/>
            </a:solidFill>
            <a:round/>
          </a:ln>
        </p:spPr>
      </p:pic>
      <p:sp>
        <p:nvSpPr>
          <p:cNvPr id="216" name="CustomShape 3"/>
          <p:cNvSpPr/>
          <p:nvPr/>
        </p:nvSpPr>
        <p:spPr>
          <a:xfrm>
            <a:off x="115920" y="1405800"/>
            <a:ext cx="2568240" cy="4777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i="1" lang="en-US" sz="1400" spc="-1" strike="noStrike">
                <a:solidFill>
                  <a:srgbClr val="ff0000"/>
                </a:solidFill>
                <a:latin typeface="Century Schoolbook"/>
                <a:ea typeface="Century Schoolbook"/>
              </a:rPr>
              <a:t>Simple battery </a:t>
            </a:r>
            <a:endParaRPr b="0" lang="en-US" sz="1400" spc="-1" strike="noStrike">
              <a:latin typeface="Arial"/>
            </a:endParaRPr>
          </a:p>
          <a:p>
            <a:pPr algn="ctr">
              <a:lnSpc>
                <a:spcPct val="100000"/>
              </a:lnSpc>
              <a:tabLst>
                <a:tab algn="l" pos="0"/>
              </a:tabLst>
            </a:pPr>
            <a:r>
              <a:rPr b="1" i="1" lang="en-US" sz="1400" spc="-1" strike="noStrike">
                <a:solidFill>
                  <a:srgbClr val="ff0000"/>
                </a:solidFill>
                <a:latin typeface="Century Schoolbook"/>
                <a:ea typeface="Century Schoolbook"/>
              </a:rPr>
              <a:t>equivalent circuit model</a:t>
            </a:r>
            <a:endParaRPr b="0" lang="en-US" sz="1400" spc="-1" strike="noStrike">
              <a:latin typeface="Arial"/>
            </a:endParaRPr>
          </a:p>
        </p:txBody>
      </p:sp>
      <p:pic>
        <p:nvPicPr>
          <p:cNvPr id="217" name="Google Shape;202;p19" descr=""/>
          <p:cNvPicPr/>
          <p:nvPr/>
        </p:nvPicPr>
        <p:blipFill>
          <a:blip r:embed="rId2"/>
          <a:stretch/>
        </p:blipFill>
        <p:spPr>
          <a:xfrm>
            <a:off x="306360" y="2108880"/>
            <a:ext cx="2187360" cy="1406880"/>
          </a:xfrm>
          <a:prstGeom prst="rect">
            <a:avLst/>
          </a:prstGeom>
          <a:ln>
            <a:noFill/>
          </a:ln>
        </p:spPr>
      </p:pic>
      <p:sp>
        <p:nvSpPr>
          <p:cNvPr id="218" name="CustomShape 4"/>
          <p:cNvSpPr/>
          <p:nvPr/>
        </p:nvSpPr>
        <p:spPr>
          <a:xfrm>
            <a:off x="556920" y="512568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A model is required to represent the battery behavior</a:t>
            </a:r>
            <a:endParaRPr b="0" lang="en-US" sz="1400" spc="-1" strike="noStrike">
              <a:latin typeface="Arial"/>
            </a:endParaRPr>
          </a:p>
        </p:txBody>
      </p:sp>
      <p:sp>
        <p:nvSpPr>
          <p:cNvPr id="219" name="CustomShape 5"/>
          <p:cNvSpPr/>
          <p:nvPr/>
        </p:nvSpPr>
        <p:spPr>
          <a:xfrm rot="5400000">
            <a:off x="5333400" y="2511000"/>
            <a:ext cx="211320" cy="1232640"/>
          </a:xfrm>
          <a:prstGeom prst="rightBrace">
            <a:avLst>
              <a:gd name="adj1" fmla="val 50000"/>
              <a:gd name="adj2" fmla="val 50000"/>
            </a:avLst>
          </a:prstGeom>
          <a:noFill/>
          <a:ln w="9360">
            <a:solidFill>
              <a:srgbClr val="ff0000"/>
            </a:solidFill>
            <a:round/>
          </a:ln>
        </p:spPr>
        <p:style>
          <a:lnRef idx="0"/>
          <a:fillRef idx="0"/>
          <a:effectRef idx="0"/>
          <a:fontRef idx="minor"/>
        </p:style>
      </p:sp>
      <p:sp>
        <p:nvSpPr>
          <p:cNvPr id="220" name="CustomShape 6"/>
          <p:cNvSpPr/>
          <p:nvPr/>
        </p:nvSpPr>
        <p:spPr>
          <a:xfrm>
            <a:off x="4959360" y="3233520"/>
            <a:ext cx="109584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loss of energy</a:t>
            </a:r>
            <a:endParaRPr b="0" lang="en-US" sz="800" spc="-1" strike="noStrike">
              <a:latin typeface="Arial"/>
            </a:endParaRPr>
          </a:p>
        </p:txBody>
      </p:sp>
      <p:sp>
        <p:nvSpPr>
          <p:cNvPr id="221"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DDFFD07A-E931-4E78-A6AD-DD2B81F91323}"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222" name="CustomShape 8"/>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Plett, G. L. (2015). Battery management systems, Volume II: Equivalent-circuit methods. Artech House.</a:t>
            </a:r>
            <a:endParaRPr b="0" lang="en-US" sz="800" spc="-1" strike="noStrike">
              <a:latin typeface="Arial"/>
            </a:endParaRPr>
          </a:p>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Pelletier, S., Jabali, O., Laporte, G., &amp; Veneroni, M. (2017). Battery degradation and behaviour for electric vehicles: Review and numerical analyses of several models. Transportation Research Part B: Methodological, 103, 158-187.</a:t>
            </a:r>
            <a:endParaRPr b="0" lang="en-US" sz="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3"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Battery modeling</a:t>
            </a:r>
            <a:endParaRPr b="0" lang="en-US" sz="1800" spc="-1" strike="noStrike">
              <a:solidFill>
                <a:srgbClr val="000000"/>
              </a:solidFill>
              <a:latin typeface="Arial"/>
            </a:endParaRPr>
          </a:p>
        </p:txBody>
      </p:sp>
      <p:sp>
        <p:nvSpPr>
          <p:cNvPr id="224" name="CustomShape 2"/>
          <p:cNvSpPr/>
          <p:nvPr/>
        </p:nvSpPr>
        <p:spPr>
          <a:xfrm>
            <a:off x="3167280" y="1830960"/>
            <a:ext cx="2797200" cy="442440"/>
          </a:xfrm>
          <a:prstGeom prst="rect">
            <a:avLst/>
          </a:prstGeom>
          <a:noFill/>
          <a:ln>
            <a:noFill/>
          </a:ln>
        </p:spPr>
        <p:style>
          <a:lnRef idx="0"/>
          <a:fillRef idx="0"/>
          <a:effectRef idx="0"/>
          <a:fontRef idx="minor"/>
        </p:style>
        <p:txBody>
          <a:bodyPr tIns="91440" bIns="91440">
            <a:noAutofit/>
          </a:bodyPr>
          <a:p>
            <a:pPr marL="457200" indent="-317160">
              <a:lnSpc>
                <a:spcPct val="100000"/>
              </a:lnSpc>
              <a:buClr>
                <a:srgbClr val="000000"/>
              </a:buClr>
              <a:buFont typeface="Century Schoolbook"/>
              <a:buChar char="●"/>
            </a:pPr>
            <a:r>
              <a:rPr b="1" lang="en-US" sz="1400" spc="-1" strike="noStrike">
                <a:solidFill>
                  <a:srgbClr val="000000"/>
                </a:solidFill>
                <a:latin typeface="Century Schoolbook"/>
                <a:ea typeface="Century Schoolbook"/>
              </a:rPr>
              <a:t>Terminal voltage</a:t>
            </a:r>
            <a:endParaRPr b="0" lang="en-US" sz="1400" spc="-1" strike="noStrike">
              <a:latin typeface="Arial"/>
            </a:endParaRPr>
          </a:p>
        </p:txBody>
      </p:sp>
      <p:sp>
        <p:nvSpPr>
          <p:cNvPr id="225" name="CustomShape 3"/>
          <p:cNvSpPr/>
          <p:nvPr/>
        </p:nvSpPr>
        <p:spPr>
          <a:xfrm>
            <a:off x="3167280" y="3261960"/>
            <a:ext cx="2797200" cy="442440"/>
          </a:xfrm>
          <a:prstGeom prst="rect">
            <a:avLst/>
          </a:prstGeom>
          <a:noFill/>
          <a:ln>
            <a:noFill/>
          </a:ln>
        </p:spPr>
        <p:style>
          <a:lnRef idx="0"/>
          <a:fillRef idx="0"/>
          <a:effectRef idx="0"/>
          <a:fontRef idx="minor"/>
        </p:style>
        <p:txBody>
          <a:bodyPr tIns="91440" bIns="91440">
            <a:noAutofit/>
          </a:bodyPr>
          <a:p>
            <a:pPr marL="457200" indent="-317160">
              <a:lnSpc>
                <a:spcPct val="100000"/>
              </a:lnSpc>
              <a:buClr>
                <a:srgbClr val="000000"/>
              </a:buClr>
              <a:buFont typeface="Century Schoolbook"/>
              <a:buChar char="●"/>
            </a:pPr>
            <a:r>
              <a:rPr b="1" lang="en-US" sz="1400" spc="-1" strike="noStrike">
                <a:solidFill>
                  <a:srgbClr val="000000"/>
                </a:solidFill>
                <a:latin typeface="Century Schoolbook"/>
                <a:ea typeface="Century Schoolbook"/>
              </a:rPr>
              <a:t>State-of-charge (SoC)</a:t>
            </a:r>
            <a:endParaRPr b="0" lang="en-US" sz="1400" spc="-1" strike="noStrike">
              <a:latin typeface="Arial"/>
            </a:endParaRPr>
          </a:p>
        </p:txBody>
      </p:sp>
      <p:pic>
        <p:nvPicPr>
          <p:cNvPr id="226" name="Google Shape;215;p20" descr=""/>
          <p:cNvPicPr/>
          <p:nvPr/>
        </p:nvPicPr>
        <p:blipFill>
          <a:blip r:embed="rId1"/>
          <a:stretch/>
        </p:blipFill>
        <p:spPr>
          <a:xfrm>
            <a:off x="2871360" y="3780720"/>
            <a:ext cx="3267360" cy="681120"/>
          </a:xfrm>
          <a:prstGeom prst="rect">
            <a:avLst/>
          </a:prstGeom>
          <a:ln w="9360">
            <a:solidFill>
              <a:schemeClr val="dk2"/>
            </a:solidFill>
            <a:round/>
          </a:ln>
        </p:spPr>
      </p:pic>
      <p:sp>
        <p:nvSpPr>
          <p:cNvPr id="227" name="CustomShape 4"/>
          <p:cNvSpPr/>
          <p:nvPr/>
        </p:nvSpPr>
        <p:spPr>
          <a:xfrm>
            <a:off x="556920" y="512568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A model is required to represent the battery behavior</a:t>
            </a:r>
            <a:endParaRPr b="0" lang="en-US" sz="1400" spc="-1" strike="noStrike">
              <a:latin typeface="Arial"/>
            </a:endParaRPr>
          </a:p>
        </p:txBody>
      </p:sp>
      <p:pic>
        <p:nvPicPr>
          <p:cNvPr id="228" name="Google Shape;217;p20" descr=""/>
          <p:cNvPicPr/>
          <p:nvPr/>
        </p:nvPicPr>
        <p:blipFill>
          <a:blip r:embed="rId2"/>
          <a:stretch/>
        </p:blipFill>
        <p:spPr>
          <a:xfrm>
            <a:off x="2853720" y="2330280"/>
            <a:ext cx="3424320" cy="681120"/>
          </a:xfrm>
          <a:prstGeom prst="rect">
            <a:avLst/>
          </a:prstGeom>
          <a:ln w="9360">
            <a:solidFill>
              <a:schemeClr val="dk2"/>
            </a:solidFill>
            <a:round/>
          </a:ln>
        </p:spPr>
      </p:pic>
      <p:sp>
        <p:nvSpPr>
          <p:cNvPr id="229" name="CustomShape 5"/>
          <p:cNvSpPr/>
          <p:nvPr/>
        </p:nvSpPr>
        <p:spPr>
          <a:xfrm>
            <a:off x="0" y="3955320"/>
            <a:ext cx="2689200" cy="3319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i="1" lang="en-US" sz="1400" spc="-1" strike="noStrike">
                <a:solidFill>
                  <a:srgbClr val="ff0000"/>
                </a:solidFill>
                <a:latin typeface="Century Schoolbook"/>
                <a:ea typeface="Century Schoolbook"/>
              </a:rPr>
              <a:t>Coulomb counting</a:t>
            </a:r>
            <a:endParaRPr b="0" lang="en-US" sz="1400" spc="-1" strike="noStrike">
              <a:latin typeface="Arial"/>
            </a:endParaRPr>
          </a:p>
        </p:txBody>
      </p:sp>
      <p:sp>
        <p:nvSpPr>
          <p:cNvPr id="230" name="CustomShape 6"/>
          <p:cNvSpPr/>
          <p:nvPr/>
        </p:nvSpPr>
        <p:spPr>
          <a:xfrm>
            <a:off x="115920" y="2396520"/>
            <a:ext cx="2568240" cy="4777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i="1" lang="en-US" sz="1400" spc="-1" strike="noStrike">
                <a:solidFill>
                  <a:srgbClr val="ff0000"/>
                </a:solidFill>
                <a:latin typeface="Century Schoolbook"/>
                <a:ea typeface="Century Schoolbook"/>
              </a:rPr>
              <a:t>Simple battery </a:t>
            </a:r>
            <a:endParaRPr b="0" lang="en-US" sz="1400" spc="-1" strike="noStrike">
              <a:latin typeface="Arial"/>
            </a:endParaRPr>
          </a:p>
          <a:p>
            <a:pPr algn="ctr">
              <a:lnSpc>
                <a:spcPct val="100000"/>
              </a:lnSpc>
              <a:tabLst>
                <a:tab algn="l" pos="0"/>
              </a:tabLst>
            </a:pPr>
            <a:r>
              <a:rPr b="1" i="1" lang="en-US" sz="1400" spc="-1" strike="noStrike">
                <a:solidFill>
                  <a:srgbClr val="ff0000"/>
                </a:solidFill>
                <a:latin typeface="Century Schoolbook"/>
                <a:ea typeface="Century Schoolbook"/>
              </a:rPr>
              <a:t>equivalent circuit model</a:t>
            </a:r>
            <a:endParaRPr b="0" lang="en-US" sz="1400" spc="-1" strike="noStrike">
              <a:latin typeface="Arial"/>
            </a:endParaRPr>
          </a:p>
        </p:txBody>
      </p:sp>
      <p:sp>
        <p:nvSpPr>
          <p:cNvPr id="231" name="CustomShape 7"/>
          <p:cNvSpPr/>
          <p:nvPr/>
        </p:nvSpPr>
        <p:spPr>
          <a:xfrm rot="5400000">
            <a:off x="5315760" y="4274280"/>
            <a:ext cx="211320" cy="586800"/>
          </a:xfrm>
          <a:prstGeom prst="rightBrace">
            <a:avLst>
              <a:gd name="adj1" fmla="val 50000"/>
              <a:gd name="adj2" fmla="val 50000"/>
            </a:avLst>
          </a:prstGeom>
          <a:noFill/>
          <a:ln w="9360">
            <a:solidFill>
              <a:srgbClr val="ff0000"/>
            </a:solidFill>
            <a:round/>
          </a:ln>
        </p:spPr>
        <p:style>
          <a:lnRef idx="0"/>
          <a:fillRef idx="0"/>
          <a:effectRef idx="0"/>
          <a:fontRef idx="minor"/>
        </p:style>
      </p:sp>
      <p:sp>
        <p:nvSpPr>
          <p:cNvPr id="232" name="CustomShape 8"/>
          <p:cNvSpPr/>
          <p:nvPr/>
        </p:nvSpPr>
        <p:spPr>
          <a:xfrm>
            <a:off x="4930920" y="4640040"/>
            <a:ext cx="109584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capacity of storage</a:t>
            </a:r>
            <a:endParaRPr b="0" lang="en-US" sz="800" spc="-1" strike="noStrike">
              <a:latin typeface="Arial"/>
            </a:endParaRPr>
          </a:p>
        </p:txBody>
      </p:sp>
      <p:sp>
        <p:nvSpPr>
          <p:cNvPr id="233" name="TextShape 9"/>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60921B60-5903-4A3E-916F-CC0AA7C80240}"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234" name="CustomShape 10"/>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Plett, G. L. (2015). Battery management systems, Volume II: Equivalent-circuit methods. Artech House.</a:t>
            </a:r>
            <a:endParaRPr b="0" lang="en-US" sz="800" spc="-1" strike="noStrike">
              <a:latin typeface="Arial"/>
            </a:endParaRPr>
          </a:p>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Pelletier, S., Jabali, O., Laporte, G., &amp; Veneroni, M. (2017). Battery degradation and behaviour for electric vehicles: Review and numerical analyses of several models. Transportation Research Part B: Methodological, 103, 158-187.</a:t>
            </a:r>
            <a:endParaRPr b="0" lang="en-US" sz="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Modeling degraded behavior</a:t>
            </a:r>
            <a:endParaRPr b="0" lang="en-US" sz="1800" spc="-1" strike="noStrike">
              <a:solidFill>
                <a:srgbClr val="000000"/>
              </a:solidFill>
              <a:latin typeface="Arial"/>
            </a:endParaRPr>
          </a:p>
        </p:txBody>
      </p:sp>
      <p:sp>
        <p:nvSpPr>
          <p:cNvPr id="236" name="CustomShape 2"/>
          <p:cNvSpPr/>
          <p:nvPr/>
        </p:nvSpPr>
        <p:spPr>
          <a:xfrm>
            <a:off x="4362840" y="1711800"/>
            <a:ext cx="3756960" cy="5191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US" sz="1400" spc="-1" strike="noStrike">
                <a:solidFill>
                  <a:srgbClr val="000000"/>
                </a:solidFill>
                <a:latin typeface="Century Schoolbook"/>
                <a:ea typeface="Century Schoolbook"/>
              </a:rPr>
              <a:t>Capacity and resistance changes as a function of degradation</a:t>
            </a:r>
            <a:endParaRPr b="0" lang="en-US" sz="1400" spc="-1" strike="noStrike">
              <a:latin typeface="Arial"/>
            </a:endParaRPr>
          </a:p>
        </p:txBody>
      </p:sp>
      <p:pic>
        <p:nvPicPr>
          <p:cNvPr id="237" name="Google Shape;230;p21" descr=""/>
          <p:cNvPicPr/>
          <p:nvPr/>
        </p:nvPicPr>
        <p:blipFill>
          <a:blip r:embed="rId1"/>
          <a:stretch/>
        </p:blipFill>
        <p:spPr>
          <a:xfrm>
            <a:off x="4851720" y="2433960"/>
            <a:ext cx="2021760" cy="763200"/>
          </a:xfrm>
          <a:prstGeom prst="rect">
            <a:avLst/>
          </a:prstGeom>
          <a:ln w="9360">
            <a:solidFill>
              <a:schemeClr val="dk2"/>
            </a:solidFill>
            <a:round/>
          </a:ln>
        </p:spPr>
      </p:pic>
      <p:pic>
        <p:nvPicPr>
          <p:cNvPr id="238" name="Google Shape;231;p21" descr=""/>
          <p:cNvPicPr/>
          <p:nvPr/>
        </p:nvPicPr>
        <p:blipFill>
          <a:blip r:embed="rId2"/>
          <a:stretch/>
        </p:blipFill>
        <p:spPr>
          <a:xfrm>
            <a:off x="261720" y="1483200"/>
            <a:ext cx="4010400" cy="2814840"/>
          </a:xfrm>
          <a:prstGeom prst="rect">
            <a:avLst/>
          </a:prstGeom>
          <a:ln>
            <a:noFill/>
          </a:ln>
        </p:spPr>
      </p:pic>
      <p:sp>
        <p:nvSpPr>
          <p:cNvPr id="239" name="CustomShape 3"/>
          <p:cNvSpPr/>
          <p:nvPr/>
        </p:nvSpPr>
        <p:spPr>
          <a:xfrm>
            <a:off x="800640" y="4304160"/>
            <a:ext cx="105012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ff0000"/>
                </a:solidFill>
                <a:latin typeface="Arial"/>
                <a:ea typeface="Arial"/>
              </a:rPr>
              <a:t>resistance</a:t>
            </a:r>
            <a:endParaRPr b="0" lang="en-US" sz="1400" spc="-1" strike="noStrike">
              <a:latin typeface="Arial"/>
            </a:endParaRPr>
          </a:p>
        </p:txBody>
      </p:sp>
      <p:sp>
        <p:nvSpPr>
          <p:cNvPr id="240" name="CustomShape 4"/>
          <p:cNvSpPr/>
          <p:nvPr/>
        </p:nvSpPr>
        <p:spPr>
          <a:xfrm flipH="1" rot="10800000">
            <a:off x="1325160" y="2886840"/>
            <a:ext cx="898920" cy="1417320"/>
          </a:xfrm>
          <a:custGeom>
            <a:avLst/>
            <a:gdLst/>
            <a:ahLst/>
            <a:rect l="l" t="t" r="r" b="b"/>
            <a:pathLst>
              <a:path w="21600" h="21600">
                <a:moveTo>
                  <a:pt x="0" y="0"/>
                </a:moveTo>
                <a:lnTo>
                  <a:pt x="21600" y="21600"/>
                </a:lnTo>
              </a:path>
            </a:pathLst>
          </a:custGeom>
          <a:noFill/>
          <a:ln w="9360">
            <a:solidFill>
              <a:srgbClr val="ff0000"/>
            </a:solidFill>
            <a:round/>
            <a:tailEnd len="med" type="triangle" w="med"/>
          </a:ln>
        </p:spPr>
        <p:style>
          <a:lnRef idx="0"/>
          <a:fillRef idx="0"/>
          <a:effectRef idx="0"/>
          <a:fontRef idx="minor"/>
        </p:style>
      </p:sp>
      <p:sp>
        <p:nvSpPr>
          <p:cNvPr id="241" name="CustomShape 5"/>
          <p:cNvSpPr/>
          <p:nvPr/>
        </p:nvSpPr>
        <p:spPr>
          <a:xfrm>
            <a:off x="2645640" y="4424400"/>
            <a:ext cx="790200" cy="6094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ff0000"/>
                </a:solidFill>
                <a:latin typeface="Arial"/>
                <a:ea typeface="Arial"/>
              </a:rPr>
              <a:t>energy stored</a:t>
            </a:r>
            <a:endParaRPr b="0" lang="en-US" sz="1400" spc="-1" strike="noStrike">
              <a:latin typeface="Arial"/>
            </a:endParaRPr>
          </a:p>
        </p:txBody>
      </p:sp>
      <p:sp>
        <p:nvSpPr>
          <p:cNvPr id="242" name="CustomShape 6"/>
          <p:cNvSpPr/>
          <p:nvPr/>
        </p:nvSpPr>
        <p:spPr>
          <a:xfrm flipH="1" rot="10800000">
            <a:off x="3041280" y="3842280"/>
            <a:ext cx="81360" cy="582120"/>
          </a:xfrm>
          <a:custGeom>
            <a:avLst/>
            <a:gdLst/>
            <a:ahLst/>
            <a:rect l="l" t="t" r="r" b="b"/>
            <a:pathLst>
              <a:path w="21600" h="21600">
                <a:moveTo>
                  <a:pt x="0" y="0"/>
                </a:moveTo>
                <a:lnTo>
                  <a:pt x="21600" y="21600"/>
                </a:lnTo>
              </a:path>
            </a:pathLst>
          </a:custGeom>
          <a:noFill/>
          <a:ln w="9360">
            <a:solidFill>
              <a:srgbClr val="ff0000"/>
            </a:solidFill>
            <a:round/>
            <a:tailEnd len="med" type="triangle" w="med"/>
          </a:ln>
        </p:spPr>
        <p:style>
          <a:lnRef idx="0"/>
          <a:fillRef idx="0"/>
          <a:effectRef idx="0"/>
          <a:fontRef idx="minor"/>
        </p:style>
      </p:sp>
      <p:sp>
        <p:nvSpPr>
          <p:cNvPr id="243" name="CustomShape 7"/>
          <p:cNvSpPr/>
          <p:nvPr/>
        </p:nvSpPr>
        <p:spPr>
          <a:xfrm>
            <a:off x="7269480" y="2395440"/>
            <a:ext cx="1668240" cy="3506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100" spc="-1" strike="noStrike">
                <a:solidFill>
                  <a:srgbClr val="ff0000"/>
                </a:solidFill>
                <a:latin typeface="Arial"/>
                <a:ea typeface="Arial"/>
              </a:rPr>
              <a:t>less energy stored</a:t>
            </a:r>
            <a:endParaRPr b="0" lang="en-US" sz="1100" spc="-1" strike="noStrike">
              <a:latin typeface="Arial"/>
            </a:endParaRPr>
          </a:p>
        </p:txBody>
      </p:sp>
      <p:sp>
        <p:nvSpPr>
          <p:cNvPr id="244" name="CustomShape 8"/>
          <p:cNvSpPr/>
          <p:nvPr/>
        </p:nvSpPr>
        <p:spPr>
          <a:xfrm rot="10800000">
            <a:off x="6313680" y="2571840"/>
            <a:ext cx="955800" cy="360"/>
          </a:xfrm>
          <a:custGeom>
            <a:avLst/>
            <a:gdLst/>
            <a:ahLst/>
            <a:rect l="l" t="t" r="r" b="b"/>
            <a:pathLst>
              <a:path w="21600" h="21600">
                <a:moveTo>
                  <a:pt x="0" y="0"/>
                </a:moveTo>
                <a:lnTo>
                  <a:pt x="21600" y="21600"/>
                </a:lnTo>
              </a:path>
            </a:pathLst>
          </a:custGeom>
          <a:noFill/>
          <a:ln w="9360">
            <a:solidFill>
              <a:srgbClr val="ff0000"/>
            </a:solidFill>
            <a:round/>
            <a:tailEnd len="med" type="triangle" w="med"/>
          </a:ln>
        </p:spPr>
        <p:style>
          <a:lnRef idx="0"/>
          <a:fillRef idx="0"/>
          <a:effectRef idx="0"/>
          <a:fontRef idx="minor"/>
        </p:style>
      </p:sp>
      <p:sp>
        <p:nvSpPr>
          <p:cNvPr id="245" name="CustomShape 9"/>
          <p:cNvSpPr/>
          <p:nvPr/>
        </p:nvSpPr>
        <p:spPr>
          <a:xfrm>
            <a:off x="7279920" y="2832480"/>
            <a:ext cx="1512360" cy="5180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100" spc="-1" strike="noStrike">
                <a:solidFill>
                  <a:srgbClr val="ff0000"/>
                </a:solidFill>
                <a:latin typeface="Arial"/>
                <a:ea typeface="Arial"/>
              </a:rPr>
              <a:t>more resistance </a:t>
            </a:r>
            <a:endParaRPr b="0" lang="en-US" sz="1100" spc="-1" strike="noStrike">
              <a:latin typeface="Arial"/>
            </a:endParaRPr>
          </a:p>
          <a:p>
            <a:pPr>
              <a:lnSpc>
                <a:spcPct val="100000"/>
              </a:lnSpc>
              <a:tabLst>
                <a:tab algn="l" pos="0"/>
              </a:tabLst>
            </a:pPr>
            <a:r>
              <a:rPr b="0" lang="en-US" sz="1100" spc="-1" strike="noStrike">
                <a:solidFill>
                  <a:srgbClr val="ff0000"/>
                </a:solidFill>
                <a:latin typeface="Arial"/>
                <a:ea typeface="Arial"/>
              </a:rPr>
              <a:t>(loss of energy)</a:t>
            </a:r>
            <a:endParaRPr b="0" lang="en-US" sz="1100" spc="-1" strike="noStrike">
              <a:latin typeface="Arial"/>
            </a:endParaRPr>
          </a:p>
        </p:txBody>
      </p:sp>
      <p:sp>
        <p:nvSpPr>
          <p:cNvPr id="246" name="CustomShape 10"/>
          <p:cNvSpPr/>
          <p:nvPr/>
        </p:nvSpPr>
        <p:spPr>
          <a:xfrm rot="10800000">
            <a:off x="6923880" y="3093480"/>
            <a:ext cx="356040" cy="360"/>
          </a:xfrm>
          <a:custGeom>
            <a:avLst/>
            <a:gdLst/>
            <a:ahLst/>
            <a:rect l="l" t="t" r="r" b="b"/>
            <a:pathLst>
              <a:path w="21600" h="21600">
                <a:moveTo>
                  <a:pt x="0" y="0"/>
                </a:moveTo>
                <a:lnTo>
                  <a:pt x="21600" y="21600"/>
                </a:lnTo>
              </a:path>
            </a:pathLst>
          </a:custGeom>
          <a:noFill/>
          <a:ln w="9360">
            <a:solidFill>
              <a:srgbClr val="ff0000"/>
            </a:solidFill>
            <a:round/>
            <a:tailEnd len="med" type="triangle" w="med"/>
          </a:ln>
        </p:spPr>
        <p:style>
          <a:lnRef idx="0"/>
          <a:fillRef idx="0"/>
          <a:effectRef idx="0"/>
          <a:fontRef idx="minor"/>
        </p:style>
      </p:sp>
      <p:sp>
        <p:nvSpPr>
          <p:cNvPr id="247" name="TextShape 11"/>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91F2A6FA-FB22-46B3-AE8C-B7055AD5D9DA}"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8"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Modeling degraded behavior</a:t>
            </a:r>
            <a:endParaRPr b="0" lang="en-US" sz="1800" spc="-1" strike="noStrike">
              <a:solidFill>
                <a:srgbClr val="000000"/>
              </a:solidFill>
              <a:latin typeface="Arial"/>
            </a:endParaRPr>
          </a:p>
        </p:txBody>
      </p:sp>
      <p:sp>
        <p:nvSpPr>
          <p:cNvPr id="249" name="CustomShape 2"/>
          <p:cNvSpPr/>
          <p:nvPr/>
        </p:nvSpPr>
        <p:spPr>
          <a:xfrm>
            <a:off x="5253120" y="3708720"/>
            <a:ext cx="1881720" cy="5191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US" sz="1400" spc="-1" strike="noStrike">
                <a:solidFill>
                  <a:srgbClr val="000000"/>
                </a:solidFill>
                <a:latin typeface="Century Schoolbook"/>
                <a:ea typeface="Century Schoolbook"/>
              </a:rPr>
              <a:t>Final proposed model</a:t>
            </a:r>
            <a:endParaRPr b="0" lang="en-US" sz="1400" spc="-1" strike="noStrike">
              <a:latin typeface="Arial"/>
            </a:endParaRPr>
          </a:p>
        </p:txBody>
      </p:sp>
      <p:sp>
        <p:nvSpPr>
          <p:cNvPr id="250" name="CustomShape 3"/>
          <p:cNvSpPr/>
          <p:nvPr/>
        </p:nvSpPr>
        <p:spPr>
          <a:xfrm>
            <a:off x="4362840" y="1711800"/>
            <a:ext cx="3756960" cy="5191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US" sz="1400" spc="-1" strike="noStrike">
                <a:solidFill>
                  <a:srgbClr val="000000"/>
                </a:solidFill>
                <a:latin typeface="Century Schoolbook"/>
                <a:ea typeface="Century Schoolbook"/>
              </a:rPr>
              <a:t>Capacity and resistance changes in function of a degradation parameter</a:t>
            </a:r>
            <a:endParaRPr b="0" lang="en-US" sz="1400" spc="-1" strike="noStrike">
              <a:latin typeface="Arial"/>
            </a:endParaRPr>
          </a:p>
        </p:txBody>
      </p:sp>
      <p:pic>
        <p:nvPicPr>
          <p:cNvPr id="251" name="Google Shape;248;p22" descr=""/>
          <p:cNvPicPr/>
          <p:nvPr/>
        </p:nvPicPr>
        <p:blipFill>
          <a:blip r:embed="rId1"/>
          <a:stretch/>
        </p:blipFill>
        <p:spPr>
          <a:xfrm>
            <a:off x="5385240" y="2433960"/>
            <a:ext cx="2021760" cy="763200"/>
          </a:xfrm>
          <a:prstGeom prst="rect">
            <a:avLst/>
          </a:prstGeom>
          <a:ln w="9360">
            <a:solidFill>
              <a:schemeClr val="dk2"/>
            </a:solidFill>
            <a:round/>
          </a:ln>
        </p:spPr>
      </p:pic>
      <p:pic>
        <p:nvPicPr>
          <p:cNvPr id="252" name="Google Shape;249;p22" descr=""/>
          <p:cNvPicPr/>
          <p:nvPr/>
        </p:nvPicPr>
        <p:blipFill>
          <a:blip r:embed="rId2"/>
          <a:stretch/>
        </p:blipFill>
        <p:spPr>
          <a:xfrm>
            <a:off x="4315320" y="4437360"/>
            <a:ext cx="3756960" cy="575280"/>
          </a:xfrm>
          <a:prstGeom prst="rect">
            <a:avLst/>
          </a:prstGeom>
          <a:ln>
            <a:noFill/>
          </a:ln>
        </p:spPr>
      </p:pic>
      <p:pic>
        <p:nvPicPr>
          <p:cNvPr id="253" name="Google Shape;250;p22" descr=""/>
          <p:cNvPicPr/>
          <p:nvPr/>
        </p:nvPicPr>
        <p:blipFill>
          <a:blip r:embed="rId3"/>
          <a:stretch/>
        </p:blipFill>
        <p:spPr>
          <a:xfrm>
            <a:off x="4576320" y="5119560"/>
            <a:ext cx="3234960" cy="575280"/>
          </a:xfrm>
          <a:prstGeom prst="rect">
            <a:avLst/>
          </a:prstGeom>
          <a:ln>
            <a:noFill/>
          </a:ln>
        </p:spPr>
      </p:pic>
      <p:pic>
        <p:nvPicPr>
          <p:cNvPr id="254" name="Google Shape;251;p22" descr=""/>
          <p:cNvPicPr/>
          <p:nvPr/>
        </p:nvPicPr>
        <p:blipFill>
          <a:blip r:embed="rId4"/>
          <a:stretch/>
        </p:blipFill>
        <p:spPr>
          <a:xfrm>
            <a:off x="261720" y="1483200"/>
            <a:ext cx="4010400" cy="2814840"/>
          </a:xfrm>
          <a:prstGeom prst="rect">
            <a:avLst/>
          </a:prstGeom>
          <a:ln>
            <a:noFill/>
          </a:ln>
        </p:spPr>
      </p:pic>
      <p:sp>
        <p:nvSpPr>
          <p:cNvPr id="255" name="CustomShape 4"/>
          <p:cNvSpPr/>
          <p:nvPr/>
        </p:nvSpPr>
        <p:spPr>
          <a:xfrm>
            <a:off x="800640" y="4304160"/>
            <a:ext cx="105012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ff0000"/>
                </a:solidFill>
                <a:latin typeface="Arial"/>
                <a:ea typeface="Arial"/>
              </a:rPr>
              <a:t>resistance</a:t>
            </a:r>
            <a:endParaRPr b="0" lang="en-US" sz="1400" spc="-1" strike="noStrike">
              <a:latin typeface="Arial"/>
            </a:endParaRPr>
          </a:p>
        </p:txBody>
      </p:sp>
      <p:sp>
        <p:nvSpPr>
          <p:cNvPr id="256" name="CustomShape 5"/>
          <p:cNvSpPr/>
          <p:nvPr/>
        </p:nvSpPr>
        <p:spPr>
          <a:xfrm flipH="1" rot="10800000">
            <a:off x="1325160" y="2886840"/>
            <a:ext cx="898920" cy="1417320"/>
          </a:xfrm>
          <a:custGeom>
            <a:avLst/>
            <a:gdLst/>
            <a:ahLst/>
            <a:rect l="l" t="t" r="r" b="b"/>
            <a:pathLst>
              <a:path w="21600" h="21600">
                <a:moveTo>
                  <a:pt x="0" y="0"/>
                </a:moveTo>
                <a:lnTo>
                  <a:pt x="21600" y="21600"/>
                </a:lnTo>
              </a:path>
            </a:pathLst>
          </a:custGeom>
          <a:noFill/>
          <a:ln w="9360">
            <a:solidFill>
              <a:srgbClr val="ff0000"/>
            </a:solidFill>
            <a:round/>
            <a:tailEnd len="med" type="triangle" w="med"/>
          </a:ln>
        </p:spPr>
        <p:style>
          <a:lnRef idx="0"/>
          <a:fillRef idx="0"/>
          <a:effectRef idx="0"/>
          <a:fontRef idx="minor"/>
        </p:style>
      </p:sp>
      <p:sp>
        <p:nvSpPr>
          <p:cNvPr id="257" name="CustomShape 6"/>
          <p:cNvSpPr/>
          <p:nvPr/>
        </p:nvSpPr>
        <p:spPr>
          <a:xfrm flipH="1" rot="10800000">
            <a:off x="3041280" y="3842280"/>
            <a:ext cx="81360" cy="582120"/>
          </a:xfrm>
          <a:custGeom>
            <a:avLst/>
            <a:gdLst/>
            <a:ahLst/>
            <a:rect l="l" t="t" r="r" b="b"/>
            <a:pathLst>
              <a:path w="21600" h="21600">
                <a:moveTo>
                  <a:pt x="0" y="0"/>
                </a:moveTo>
                <a:lnTo>
                  <a:pt x="21600" y="21600"/>
                </a:lnTo>
              </a:path>
            </a:pathLst>
          </a:custGeom>
          <a:noFill/>
          <a:ln w="9360">
            <a:solidFill>
              <a:srgbClr val="ff0000"/>
            </a:solidFill>
            <a:round/>
            <a:tailEnd len="med" type="triangle" w="med"/>
          </a:ln>
        </p:spPr>
        <p:style>
          <a:lnRef idx="0"/>
          <a:fillRef idx="0"/>
          <a:effectRef idx="0"/>
          <a:fontRef idx="minor"/>
        </p:style>
      </p:sp>
      <p:sp>
        <p:nvSpPr>
          <p:cNvPr id="258" name="CustomShape 7"/>
          <p:cNvSpPr/>
          <p:nvPr/>
        </p:nvSpPr>
        <p:spPr>
          <a:xfrm>
            <a:off x="2645640" y="4424400"/>
            <a:ext cx="790200" cy="6094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ff0000"/>
                </a:solidFill>
                <a:latin typeface="Arial"/>
                <a:ea typeface="Arial"/>
              </a:rPr>
              <a:t>energy stored</a:t>
            </a:r>
            <a:endParaRPr b="0" lang="en-US" sz="1400" spc="-1" strike="noStrike">
              <a:latin typeface="Arial"/>
            </a:endParaRPr>
          </a:p>
        </p:txBody>
      </p:sp>
      <p:sp>
        <p:nvSpPr>
          <p:cNvPr id="259" name="CustomShape 8"/>
          <p:cNvSpPr/>
          <p:nvPr/>
        </p:nvSpPr>
        <p:spPr>
          <a:xfrm>
            <a:off x="4195080" y="4406400"/>
            <a:ext cx="4121640" cy="1417320"/>
          </a:xfrm>
          <a:prstGeom prst="rect">
            <a:avLst/>
          </a:prstGeom>
          <a:noFill/>
          <a:ln w="9360">
            <a:solidFill>
              <a:schemeClr val="dk2"/>
            </a:solidFill>
            <a:round/>
          </a:ln>
        </p:spPr>
        <p:style>
          <a:lnRef idx="0"/>
          <a:fillRef idx="0"/>
          <a:effectRef idx="0"/>
          <a:fontRef idx="minor"/>
        </p:style>
      </p:sp>
      <p:sp>
        <p:nvSpPr>
          <p:cNvPr id="260" name="CustomShape 9"/>
          <p:cNvSpPr/>
          <p:nvPr/>
        </p:nvSpPr>
        <p:spPr>
          <a:xfrm>
            <a:off x="556920" y="589860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1" lang="en-US" sz="1400" spc="-1" strike="noStrike">
                <a:solidFill>
                  <a:srgbClr val="000000"/>
                </a:solidFill>
                <a:latin typeface="Century Schoolbook"/>
                <a:ea typeface="Century Schoolbook"/>
              </a:rPr>
              <a:t>Parameter </a:t>
            </a:r>
            <a:r>
              <a:rPr b="1" i="1" lang="en-US" sz="1400" spc="-1" strike="noStrike">
                <a:solidFill>
                  <a:srgbClr val="000000"/>
                </a:solidFill>
                <a:latin typeface="Century Schoolbook"/>
                <a:ea typeface="Century Schoolbook"/>
              </a:rPr>
              <a:t>d</a:t>
            </a:r>
            <a:r>
              <a:rPr b="1" lang="en-US" sz="1400" spc="-1" strike="noStrike">
                <a:solidFill>
                  <a:srgbClr val="000000"/>
                </a:solidFill>
                <a:latin typeface="Century Schoolbook"/>
                <a:ea typeface="Century Schoolbook"/>
              </a:rPr>
              <a:t> updates the dynamics according to degradation</a:t>
            </a:r>
            <a:endParaRPr b="0" lang="en-US" sz="1400" spc="-1" strike="noStrike">
              <a:latin typeface="Arial"/>
            </a:endParaRPr>
          </a:p>
        </p:txBody>
      </p:sp>
      <p:sp>
        <p:nvSpPr>
          <p:cNvPr id="261" name="TextShape 10"/>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5014B2EE-39F6-4852-AEB8-D6AD68D6A966}"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2" name="Google Shape;264;p23" descr=""/>
          <p:cNvPicPr/>
          <p:nvPr/>
        </p:nvPicPr>
        <p:blipFill>
          <a:blip r:embed="rId1"/>
          <a:stretch/>
        </p:blipFill>
        <p:spPr>
          <a:xfrm>
            <a:off x="1101960" y="1581480"/>
            <a:ext cx="6693480" cy="3275640"/>
          </a:xfrm>
          <a:prstGeom prst="rect">
            <a:avLst/>
          </a:prstGeom>
          <a:ln>
            <a:noFill/>
          </a:ln>
        </p:spPr>
      </p:pic>
      <p:sp>
        <p:nvSpPr>
          <p:cNvPr id="263"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Example of degraded behavior simulation</a:t>
            </a:r>
            <a:endParaRPr b="0" lang="en-US" sz="1800" spc="-1" strike="noStrike">
              <a:solidFill>
                <a:srgbClr val="000000"/>
              </a:solidFill>
              <a:latin typeface="Arial"/>
            </a:endParaRPr>
          </a:p>
        </p:txBody>
      </p:sp>
      <p:sp>
        <p:nvSpPr>
          <p:cNvPr id="264" name="CustomShape 2"/>
          <p:cNvSpPr/>
          <p:nvPr/>
        </p:nvSpPr>
        <p:spPr>
          <a:xfrm>
            <a:off x="6310080" y="1457280"/>
            <a:ext cx="93528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Arial"/>
                <a:ea typeface="Arial"/>
              </a:rPr>
              <a:t>n</a:t>
            </a:r>
            <a:r>
              <a:rPr b="1" lang="en-US" sz="1000" spc="-1" strike="noStrike">
                <a:solidFill>
                  <a:srgbClr val="000000"/>
                </a:solidFill>
                <a:latin typeface="Arial"/>
                <a:ea typeface="Arial"/>
              </a:rPr>
              <a:t>o</a:t>
            </a:r>
            <a:r>
              <a:rPr b="1" lang="en-US" sz="1400" spc="-1" strike="noStrike">
                <a:solidFill>
                  <a:srgbClr val="000000"/>
                </a:solidFill>
                <a:latin typeface="Arial"/>
                <a:ea typeface="Arial"/>
              </a:rPr>
              <a:t> cycle</a:t>
            </a:r>
            <a:endParaRPr b="0" lang="en-US" sz="1400" spc="-1" strike="noStrike">
              <a:latin typeface="Arial"/>
            </a:endParaRPr>
          </a:p>
        </p:txBody>
      </p:sp>
      <p:sp>
        <p:nvSpPr>
          <p:cNvPr id="265" name="CustomShape 3"/>
          <p:cNvSpPr/>
          <p:nvPr/>
        </p:nvSpPr>
        <p:spPr>
          <a:xfrm>
            <a:off x="311760" y="3028680"/>
            <a:ext cx="935280" cy="60948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Terminal</a:t>
            </a:r>
            <a:endParaRPr b="0" lang="en-US" sz="1400" spc="-1" strike="noStrike">
              <a:latin typeface="Arial"/>
            </a:endParaRPr>
          </a:p>
          <a:p>
            <a:pPr algn="ctr">
              <a:lnSpc>
                <a:spcPct val="100000"/>
              </a:lnSpc>
              <a:tabLst>
                <a:tab algn="l" pos="0"/>
              </a:tabLst>
            </a:pPr>
            <a:r>
              <a:rPr b="1" lang="en-US" sz="1400" spc="-1" strike="noStrike">
                <a:solidFill>
                  <a:srgbClr val="000000"/>
                </a:solidFill>
                <a:latin typeface="Arial"/>
                <a:ea typeface="Arial"/>
              </a:rPr>
              <a:t>voltage</a:t>
            </a:r>
            <a:endParaRPr b="0" lang="en-US" sz="1400" spc="-1" strike="noStrike">
              <a:latin typeface="Arial"/>
            </a:endParaRPr>
          </a:p>
        </p:txBody>
      </p:sp>
      <p:sp>
        <p:nvSpPr>
          <p:cNvPr id="266" name="CustomShape 4"/>
          <p:cNvSpPr/>
          <p:nvPr/>
        </p:nvSpPr>
        <p:spPr>
          <a:xfrm>
            <a:off x="4028040" y="4857480"/>
            <a:ext cx="93528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seconds</a:t>
            </a:r>
            <a:endParaRPr b="0" lang="en-US" sz="1400" spc="-1" strike="noStrike">
              <a:latin typeface="Arial"/>
            </a:endParaRPr>
          </a:p>
        </p:txBody>
      </p:sp>
      <p:sp>
        <p:nvSpPr>
          <p:cNvPr id="267" name="CustomShape 5"/>
          <p:cNvSpPr/>
          <p:nvPr/>
        </p:nvSpPr>
        <p:spPr>
          <a:xfrm>
            <a:off x="556920" y="557784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Simulation results shows ability of chosen model to represent battery’s degraded behavior</a:t>
            </a:r>
            <a:endParaRPr b="0" lang="en-US" sz="1400" spc="-1" strike="noStrike">
              <a:latin typeface="Arial"/>
            </a:endParaRPr>
          </a:p>
        </p:txBody>
      </p:sp>
      <p:sp>
        <p:nvSpPr>
          <p:cNvPr id="268"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937A9D54-7E61-4CDE-9A3B-4E9844E4E56E}"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600" spc="-1" strike="noStrike">
                <a:solidFill>
                  <a:srgbClr val="000000"/>
                </a:solidFill>
                <a:latin typeface="Century Schoolbook"/>
                <a:ea typeface="Century Schoolbook"/>
              </a:rPr>
              <a:t>Outline</a:t>
            </a:r>
            <a:endParaRPr b="0" lang="en-US" sz="1600" spc="-1" strike="noStrike">
              <a:solidFill>
                <a:srgbClr val="000000"/>
              </a:solidFill>
              <a:latin typeface="Arial"/>
            </a:endParaRPr>
          </a:p>
        </p:txBody>
      </p:sp>
      <p:sp>
        <p:nvSpPr>
          <p:cNvPr id="104" name="TextShape 2"/>
          <p:cNvSpPr txBox="1"/>
          <p:nvPr/>
        </p:nvSpPr>
        <p:spPr>
          <a:xfrm>
            <a:off x="311760" y="1536480"/>
            <a:ext cx="8520120" cy="4554720"/>
          </a:xfrm>
          <a:prstGeom prst="rect">
            <a:avLst/>
          </a:prstGeom>
          <a:noFill/>
          <a:ln>
            <a:noFill/>
          </a:ln>
        </p:spPr>
        <p:txBody>
          <a:bodyPr tIns="91440" bIns="91440" anchor="ctr">
            <a:noAutofit/>
          </a:bodyPr>
          <a:p>
            <a:pPr marL="457200" indent="-336240">
              <a:lnSpc>
                <a:spcPct val="100000"/>
              </a:lnSpc>
              <a:buClr>
                <a:srgbClr val="000000"/>
              </a:buClr>
              <a:buFont typeface="Century Schoolbook"/>
              <a:buAutoNum type="arabicPeriod"/>
            </a:pPr>
            <a:r>
              <a:rPr b="1" lang="en-US" sz="1700" spc="-1" strike="noStrike">
                <a:solidFill>
                  <a:srgbClr val="000000"/>
                </a:solidFill>
                <a:latin typeface="Century Schoolbook"/>
                <a:ea typeface="Century Schoolbook"/>
              </a:rPr>
              <a:t>PART I: State of Health (SoH) Assessment of Lithium-Ion Batteries</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Motivations</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Problem statement </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Design of the proposed state observer</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Results</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Conclusions</a:t>
            </a:r>
            <a:endParaRPr b="0" lang="en-US" sz="1700" spc="-1" strike="noStrike">
              <a:solidFill>
                <a:srgbClr val="000000"/>
              </a:solidFill>
              <a:latin typeface="Arial"/>
            </a:endParaRPr>
          </a:p>
          <a:p>
            <a:pPr marL="457200" indent="-336240">
              <a:lnSpc>
                <a:spcPct val="100000"/>
              </a:lnSpc>
              <a:buClr>
                <a:srgbClr val="000000"/>
              </a:buClr>
              <a:buFont typeface="Century Schoolbook"/>
              <a:buAutoNum type="arabicPeriod"/>
            </a:pPr>
            <a:r>
              <a:rPr b="1" lang="en-US" sz="1700" spc="-1" strike="noStrike">
                <a:solidFill>
                  <a:srgbClr val="000000"/>
                </a:solidFill>
                <a:latin typeface="Century Schoolbook"/>
                <a:ea typeface="Century Schoolbook"/>
              </a:rPr>
              <a:t>PART II: Example of integration in HAC decisions</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Battery-powered application</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Design of a chosen HAC approach</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Results in a simulation study case</a:t>
            </a:r>
            <a:endParaRPr b="0" lang="en-US" sz="1700" spc="-1" strike="noStrike">
              <a:solidFill>
                <a:srgbClr val="000000"/>
              </a:solidFill>
              <a:latin typeface="Arial"/>
            </a:endParaRPr>
          </a:p>
          <a:p>
            <a:pPr lvl="1" marL="914400" indent="-336240">
              <a:lnSpc>
                <a:spcPct val="100000"/>
              </a:lnSpc>
              <a:buClr>
                <a:srgbClr val="000000"/>
              </a:buClr>
              <a:buFont typeface="Century Schoolbook"/>
              <a:buAutoNum type="alphaLcPeriod"/>
            </a:pPr>
            <a:r>
              <a:rPr b="0" lang="en-US" sz="1700" spc="-1" strike="noStrike">
                <a:solidFill>
                  <a:srgbClr val="000000"/>
                </a:solidFill>
                <a:latin typeface="Century Schoolbook"/>
                <a:ea typeface="Century Schoolbook"/>
              </a:rPr>
              <a:t>Conclusions</a:t>
            </a:r>
            <a:endParaRPr b="0" lang="en-US" sz="1700" spc="-1" strike="noStrike">
              <a:solidFill>
                <a:srgbClr val="000000"/>
              </a:solidFill>
              <a:latin typeface="Arial"/>
            </a:endParaRPr>
          </a:p>
          <a:p>
            <a:pPr marL="457200">
              <a:lnSpc>
                <a:spcPct val="100000"/>
              </a:lnSpc>
              <a:tabLst>
                <a:tab algn="l" pos="0"/>
              </a:tabLst>
            </a:pPr>
            <a:endParaRPr b="0" lang="en-US" sz="1700" spc="-1" strike="noStrike">
              <a:solidFill>
                <a:srgbClr val="000000"/>
              </a:solidFill>
              <a:latin typeface="Arial"/>
            </a:endParaRPr>
          </a:p>
        </p:txBody>
      </p:sp>
      <p:sp>
        <p:nvSpPr>
          <p:cNvPr id="105"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C508DBF2-04D4-44AD-8E25-E7C195DAA507}"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Proposition for SoH assessment approach</a:t>
            </a:r>
            <a:endParaRPr b="0" lang="en-US" sz="1800" spc="-1" strike="noStrike">
              <a:solidFill>
                <a:srgbClr val="000000"/>
              </a:solidFill>
              <a:latin typeface="Arial"/>
            </a:endParaRPr>
          </a:p>
        </p:txBody>
      </p:sp>
      <p:pic>
        <p:nvPicPr>
          <p:cNvPr id="270" name="Google Shape;276;p24" descr=""/>
          <p:cNvPicPr/>
          <p:nvPr/>
        </p:nvPicPr>
        <p:blipFill>
          <a:blip r:embed="rId1"/>
          <a:stretch/>
        </p:blipFill>
        <p:spPr>
          <a:xfrm>
            <a:off x="1815840" y="1545840"/>
            <a:ext cx="5221080" cy="2945520"/>
          </a:xfrm>
          <a:prstGeom prst="rect">
            <a:avLst/>
          </a:prstGeom>
          <a:ln>
            <a:noFill/>
          </a:ln>
        </p:spPr>
      </p:pic>
      <p:sp>
        <p:nvSpPr>
          <p:cNvPr id="271" name="CustomShape 2"/>
          <p:cNvSpPr/>
          <p:nvPr/>
        </p:nvSpPr>
        <p:spPr>
          <a:xfrm>
            <a:off x="345240" y="4533840"/>
            <a:ext cx="8275320" cy="76320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1" lang="en-US" sz="1400" spc="-1" strike="noStrike">
                <a:solidFill>
                  <a:srgbClr val="000000"/>
                </a:solidFill>
                <a:latin typeface="Century Schoolbook"/>
                <a:ea typeface="Century Schoolbook"/>
              </a:rPr>
              <a:t>Using available measurement to correct electrical behavior estimation</a:t>
            </a:r>
            <a:endParaRPr b="0" lang="en-US" sz="1400" spc="-1" strike="noStrike">
              <a:latin typeface="Arial"/>
            </a:endParaRPr>
          </a:p>
          <a:p>
            <a:pPr algn="ctr">
              <a:lnSpc>
                <a:spcPct val="100000"/>
              </a:lnSpc>
              <a:tabLst>
                <a:tab algn="l" pos="0"/>
              </a:tabLst>
            </a:pPr>
            <a:r>
              <a:rPr b="1" lang="en-US" sz="1400" spc="-1" strike="noStrike">
                <a:solidFill>
                  <a:srgbClr val="000000"/>
                </a:solidFill>
                <a:latin typeface="Century Schoolbook"/>
                <a:ea typeface="Century Schoolbook"/>
              </a:rPr>
              <a:t>including updates on degradation parameter</a:t>
            </a:r>
            <a:endParaRPr b="0" lang="en-US" sz="1400" spc="-1" strike="noStrike">
              <a:latin typeface="Arial"/>
            </a:endParaRPr>
          </a:p>
        </p:txBody>
      </p:sp>
      <p:sp>
        <p:nvSpPr>
          <p:cNvPr id="272"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01C2B45-FB09-4D01-AD80-A61A1F043FF8}"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TextShape 1"/>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Design of the state observer</a:t>
            </a: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p:txBody>
      </p:sp>
      <p:sp>
        <p:nvSpPr>
          <p:cNvPr id="274"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C04F7E87-BFE9-4319-9DBA-3C2DCA07A698}"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5" name="Google Shape;289;p26" descr=""/>
          <p:cNvPicPr/>
          <p:nvPr/>
        </p:nvPicPr>
        <p:blipFill>
          <a:blip r:embed="rId1"/>
          <a:stretch/>
        </p:blipFill>
        <p:spPr>
          <a:xfrm>
            <a:off x="2704680" y="2866680"/>
            <a:ext cx="1918440" cy="243720"/>
          </a:xfrm>
          <a:prstGeom prst="rect">
            <a:avLst/>
          </a:prstGeom>
          <a:ln>
            <a:noFill/>
          </a:ln>
        </p:spPr>
      </p:pic>
      <p:sp>
        <p:nvSpPr>
          <p:cNvPr id="276"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of battery dynamics using robust state observer</a:t>
            </a:r>
            <a:endParaRPr b="0" lang="en-US" sz="1800" spc="-1" strike="noStrike">
              <a:solidFill>
                <a:srgbClr val="000000"/>
              </a:solidFill>
              <a:latin typeface="Arial"/>
            </a:endParaRPr>
          </a:p>
        </p:txBody>
      </p:sp>
      <p:sp>
        <p:nvSpPr>
          <p:cNvPr id="277" name="CustomShape 2"/>
          <p:cNvSpPr/>
          <p:nvPr/>
        </p:nvSpPr>
        <p:spPr>
          <a:xfrm>
            <a:off x="507240" y="2039400"/>
            <a:ext cx="13975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LPV Modeling</a:t>
            </a:r>
            <a:endParaRPr b="0" lang="en-US" sz="1200" spc="-1" strike="noStrike">
              <a:latin typeface="Arial"/>
            </a:endParaRPr>
          </a:p>
        </p:txBody>
      </p:sp>
      <p:sp>
        <p:nvSpPr>
          <p:cNvPr id="278" name="CustomShape 3"/>
          <p:cNvSpPr/>
          <p:nvPr/>
        </p:nvSpPr>
        <p:spPr>
          <a:xfrm>
            <a:off x="2649600" y="2810880"/>
            <a:ext cx="1972440" cy="330120"/>
          </a:xfrm>
          <a:prstGeom prst="rect">
            <a:avLst/>
          </a:prstGeom>
          <a:solidFill>
            <a:srgbClr val="ff0000">
              <a:alpha val="15000"/>
            </a:srgbClr>
          </a:solidFill>
          <a:ln w="9360">
            <a:solidFill>
              <a:srgbClr val="cc0000"/>
            </a:solidFill>
            <a:prstDash val="dash"/>
            <a:round/>
          </a:ln>
        </p:spPr>
        <p:style>
          <a:lnRef idx="0"/>
          <a:fillRef idx="0"/>
          <a:effectRef idx="0"/>
          <a:fontRef idx="minor"/>
        </p:style>
      </p:sp>
      <p:sp>
        <p:nvSpPr>
          <p:cNvPr id="279" name="CustomShape 4"/>
          <p:cNvSpPr/>
          <p:nvPr/>
        </p:nvSpPr>
        <p:spPr>
          <a:xfrm>
            <a:off x="2570400" y="3163320"/>
            <a:ext cx="271512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electrical and degradation behavior both estimated</a:t>
            </a:r>
            <a:endParaRPr b="0" lang="en-US" sz="800" spc="-1" strike="noStrike">
              <a:latin typeface="Arial"/>
            </a:endParaRPr>
          </a:p>
        </p:txBody>
      </p:sp>
      <p:sp>
        <p:nvSpPr>
          <p:cNvPr id="280" name="CustomShape 5"/>
          <p:cNvSpPr/>
          <p:nvPr/>
        </p:nvSpPr>
        <p:spPr>
          <a:xfrm>
            <a:off x="507240" y="278532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states to be estimated</a:t>
            </a:r>
            <a:endParaRPr b="0" lang="en-US" sz="1200" spc="-1" strike="noStrike">
              <a:latin typeface="Arial"/>
            </a:endParaRPr>
          </a:p>
        </p:txBody>
      </p:sp>
      <p:pic>
        <p:nvPicPr>
          <p:cNvPr id="281" name="Google Shape;295;p26" descr=""/>
          <p:cNvPicPr/>
          <p:nvPr/>
        </p:nvPicPr>
        <p:blipFill>
          <a:blip r:embed="rId2"/>
          <a:stretch/>
        </p:blipFill>
        <p:spPr>
          <a:xfrm>
            <a:off x="2704680" y="2040480"/>
            <a:ext cx="1842120" cy="551520"/>
          </a:xfrm>
          <a:prstGeom prst="rect">
            <a:avLst/>
          </a:prstGeom>
          <a:ln>
            <a:noFill/>
          </a:ln>
        </p:spPr>
      </p:pic>
      <p:sp>
        <p:nvSpPr>
          <p:cNvPr id="282"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AE645D3F-CD37-45A8-A043-585BECE52F2E}"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3" name="Google Shape;301;p27" descr=""/>
          <p:cNvPicPr/>
          <p:nvPr/>
        </p:nvPicPr>
        <p:blipFill>
          <a:blip r:embed="rId1"/>
          <a:stretch/>
        </p:blipFill>
        <p:spPr>
          <a:xfrm>
            <a:off x="2704680" y="2866680"/>
            <a:ext cx="1918440" cy="243720"/>
          </a:xfrm>
          <a:prstGeom prst="rect">
            <a:avLst/>
          </a:prstGeom>
          <a:ln>
            <a:noFill/>
          </a:ln>
        </p:spPr>
      </p:pic>
      <p:sp>
        <p:nvSpPr>
          <p:cNvPr id="284"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of battery dynamics using robust state observer</a:t>
            </a:r>
            <a:endParaRPr b="0" lang="en-US" sz="1800" spc="-1" strike="noStrike">
              <a:solidFill>
                <a:srgbClr val="000000"/>
              </a:solidFill>
              <a:latin typeface="Arial"/>
            </a:endParaRPr>
          </a:p>
        </p:txBody>
      </p:sp>
      <p:sp>
        <p:nvSpPr>
          <p:cNvPr id="285" name="CustomShape 2"/>
          <p:cNvSpPr/>
          <p:nvPr/>
        </p:nvSpPr>
        <p:spPr>
          <a:xfrm>
            <a:off x="507240" y="2039400"/>
            <a:ext cx="13975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LPV Modeling</a:t>
            </a:r>
            <a:endParaRPr b="0" lang="en-US" sz="1200" spc="-1" strike="noStrike">
              <a:latin typeface="Arial"/>
            </a:endParaRPr>
          </a:p>
        </p:txBody>
      </p:sp>
      <p:sp>
        <p:nvSpPr>
          <p:cNvPr id="286" name="CustomShape 3"/>
          <p:cNvSpPr/>
          <p:nvPr/>
        </p:nvSpPr>
        <p:spPr>
          <a:xfrm>
            <a:off x="2649600" y="2810880"/>
            <a:ext cx="1972440" cy="330120"/>
          </a:xfrm>
          <a:prstGeom prst="rect">
            <a:avLst/>
          </a:prstGeom>
          <a:solidFill>
            <a:srgbClr val="ff0000">
              <a:alpha val="15000"/>
            </a:srgbClr>
          </a:solidFill>
          <a:ln w="9360">
            <a:solidFill>
              <a:srgbClr val="cc0000"/>
            </a:solidFill>
            <a:prstDash val="dash"/>
            <a:round/>
          </a:ln>
        </p:spPr>
        <p:style>
          <a:lnRef idx="0"/>
          <a:fillRef idx="0"/>
          <a:effectRef idx="0"/>
          <a:fontRef idx="minor"/>
        </p:style>
      </p:sp>
      <p:sp>
        <p:nvSpPr>
          <p:cNvPr id="287" name="CustomShape 4"/>
          <p:cNvSpPr/>
          <p:nvPr/>
        </p:nvSpPr>
        <p:spPr>
          <a:xfrm>
            <a:off x="2570400" y="3163320"/>
            <a:ext cx="271512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electrical and degradation behavior both estimated</a:t>
            </a:r>
            <a:endParaRPr b="0" lang="en-US" sz="800" spc="-1" strike="noStrike">
              <a:latin typeface="Arial"/>
            </a:endParaRPr>
          </a:p>
        </p:txBody>
      </p:sp>
      <p:sp>
        <p:nvSpPr>
          <p:cNvPr id="288" name="CustomShape 5"/>
          <p:cNvSpPr/>
          <p:nvPr/>
        </p:nvSpPr>
        <p:spPr>
          <a:xfrm>
            <a:off x="507240" y="278532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states to be estimated</a:t>
            </a:r>
            <a:endParaRPr b="0" lang="en-US" sz="1200" spc="-1" strike="noStrike">
              <a:latin typeface="Arial"/>
            </a:endParaRPr>
          </a:p>
        </p:txBody>
      </p:sp>
      <p:sp>
        <p:nvSpPr>
          <p:cNvPr id="289" name="CustomShape 6"/>
          <p:cNvSpPr/>
          <p:nvPr/>
        </p:nvSpPr>
        <p:spPr>
          <a:xfrm>
            <a:off x="507240" y="332784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output measurements</a:t>
            </a:r>
            <a:endParaRPr b="0" lang="en-US" sz="1200" spc="-1" strike="noStrike">
              <a:latin typeface="Arial"/>
            </a:endParaRPr>
          </a:p>
        </p:txBody>
      </p:sp>
      <p:pic>
        <p:nvPicPr>
          <p:cNvPr id="290" name="Google Shape;308;p27" descr=""/>
          <p:cNvPicPr/>
          <p:nvPr/>
        </p:nvPicPr>
        <p:blipFill>
          <a:blip r:embed="rId2"/>
          <a:stretch/>
        </p:blipFill>
        <p:spPr>
          <a:xfrm>
            <a:off x="2704680" y="2040480"/>
            <a:ext cx="1842120" cy="551520"/>
          </a:xfrm>
          <a:prstGeom prst="rect">
            <a:avLst/>
          </a:prstGeom>
          <a:ln>
            <a:noFill/>
          </a:ln>
        </p:spPr>
      </p:pic>
      <p:pic>
        <p:nvPicPr>
          <p:cNvPr id="291" name="Google Shape;309;p27" descr=""/>
          <p:cNvPicPr/>
          <p:nvPr/>
        </p:nvPicPr>
        <p:blipFill>
          <a:blip r:embed="rId3"/>
          <a:stretch/>
        </p:blipFill>
        <p:spPr>
          <a:xfrm>
            <a:off x="2704680" y="3385080"/>
            <a:ext cx="967320" cy="243720"/>
          </a:xfrm>
          <a:prstGeom prst="rect">
            <a:avLst/>
          </a:prstGeom>
          <a:ln>
            <a:noFill/>
          </a:ln>
        </p:spPr>
      </p:pic>
      <p:sp>
        <p:nvSpPr>
          <p:cNvPr id="292" name="CustomShape 7"/>
          <p:cNvSpPr/>
          <p:nvPr/>
        </p:nvSpPr>
        <p:spPr>
          <a:xfrm>
            <a:off x="2628720" y="3381120"/>
            <a:ext cx="1167480" cy="330120"/>
          </a:xfrm>
          <a:prstGeom prst="rect">
            <a:avLst/>
          </a:prstGeom>
          <a:solidFill>
            <a:srgbClr val="0000ff">
              <a:alpha val="22000"/>
            </a:srgbClr>
          </a:solidFill>
          <a:ln w="9360">
            <a:solidFill>
              <a:srgbClr val="0000ff"/>
            </a:solidFill>
            <a:prstDash val="dash"/>
            <a:round/>
          </a:ln>
        </p:spPr>
        <p:style>
          <a:lnRef idx="0"/>
          <a:fillRef idx="0"/>
          <a:effectRef idx="0"/>
          <a:fontRef idx="minor"/>
        </p:style>
      </p:sp>
      <p:sp>
        <p:nvSpPr>
          <p:cNvPr id="293" name="CustomShape 8"/>
          <p:cNvSpPr/>
          <p:nvPr/>
        </p:nvSpPr>
        <p:spPr>
          <a:xfrm>
            <a:off x="2549160" y="3733560"/>
            <a:ext cx="139752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0000ff"/>
                </a:solidFill>
                <a:latin typeface="Arial"/>
                <a:ea typeface="Arial"/>
              </a:rPr>
              <a:t>only voltage is measured</a:t>
            </a:r>
            <a:endParaRPr b="0" lang="en-US" sz="800" spc="-1" strike="noStrike">
              <a:latin typeface="Arial"/>
            </a:endParaRPr>
          </a:p>
        </p:txBody>
      </p:sp>
      <p:sp>
        <p:nvSpPr>
          <p:cNvPr id="294" name="TextShape 9"/>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5398F133-76B7-45BB-B8A9-F094E5E8196D}"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5" name="Google Shape;317;p28" descr=""/>
          <p:cNvPicPr/>
          <p:nvPr/>
        </p:nvPicPr>
        <p:blipFill>
          <a:blip r:embed="rId1"/>
          <a:stretch/>
        </p:blipFill>
        <p:spPr>
          <a:xfrm>
            <a:off x="2704680" y="3898080"/>
            <a:ext cx="3596040" cy="680400"/>
          </a:xfrm>
          <a:prstGeom prst="rect">
            <a:avLst/>
          </a:prstGeom>
          <a:ln>
            <a:noFill/>
          </a:ln>
        </p:spPr>
      </p:pic>
      <p:sp>
        <p:nvSpPr>
          <p:cNvPr id="296"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of battery dynamics using robust state observer</a:t>
            </a:r>
            <a:endParaRPr b="0" lang="en-US" sz="1800" spc="-1" strike="noStrike">
              <a:solidFill>
                <a:srgbClr val="000000"/>
              </a:solidFill>
              <a:latin typeface="Arial"/>
            </a:endParaRPr>
          </a:p>
        </p:txBody>
      </p:sp>
      <p:sp>
        <p:nvSpPr>
          <p:cNvPr id="297" name="CustomShape 2"/>
          <p:cNvSpPr/>
          <p:nvPr/>
        </p:nvSpPr>
        <p:spPr>
          <a:xfrm>
            <a:off x="507240" y="2039400"/>
            <a:ext cx="13975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LPV Modeling</a:t>
            </a:r>
            <a:endParaRPr b="0" lang="en-US" sz="1200" spc="-1" strike="noStrike">
              <a:latin typeface="Arial"/>
            </a:endParaRPr>
          </a:p>
        </p:txBody>
      </p:sp>
      <p:sp>
        <p:nvSpPr>
          <p:cNvPr id="298" name="CustomShape 3"/>
          <p:cNvSpPr/>
          <p:nvPr/>
        </p:nvSpPr>
        <p:spPr>
          <a:xfrm>
            <a:off x="507240" y="278532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states to be estimated</a:t>
            </a:r>
            <a:endParaRPr b="0" lang="en-US" sz="1200" spc="-1" strike="noStrike">
              <a:latin typeface="Arial"/>
            </a:endParaRPr>
          </a:p>
        </p:txBody>
      </p:sp>
      <p:sp>
        <p:nvSpPr>
          <p:cNvPr id="299" name="CustomShape 4"/>
          <p:cNvSpPr/>
          <p:nvPr/>
        </p:nvSpPr>
        <p:spPr>
          <a:xfrm>
            <a:off x="507240" y="332784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output measurements</a:t>
            </a:r>
            <a:endParaRPr b="0" lang="en-US" sz="1200" spc="-1" strike="noStrike">
              <a:latin typeface="Arial"/>
            </a:endParaRPr>
          </a:p>
        </p:txBody>
      </p:sp>
      <p:sp>
        <p:nvSpPr>
          <p:cNvPr id="300" name="CustomShape 5"/>
          <p:cNvSpPr/>
          <p:nvPr/>
        </p:nvSpPr>
        <p:spPr>
          <a:xfrm>
            <a:off x="507240" y="404208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System matrices</a:t>
            </a:r>
            <a:endParaRPr b="0" lang="en-US" sz="1200" spc="-1" strike="noStrike">
              <a:latin typeface="Arial"/>
            </a:endParaRPr>
          </a:p>
        </p:txBody>
      </p:sp>
      <p:sp>
        <p:nvSpPr>
          <p:cNvPr id="301" name="CustomShape 6"/>
          <p:cNvSpPr/>
          <p:nvPr/>
        </p:nvSpPr>
        <p:spPr>
          <a:xfrm rot="5400000">
            <a:off x="3867120" y="4026240"/>
            <a:ext cx="237600" cy="1426320"/>
          </a:xfrm>
          <a:prstGeom prst="rightBrace">
            <a:avLst>
              <a:gd name="adj1" fmla="val 50000"/>
              <a:gd name="adj2" fmla="val 50000"/>
            </a:avLst>
          </a:prstGeom>
          <a:noFill/>
          <a:ln w="9360">
            <a:solidFill>
              <a:schemeClr val="dk2"/>
            </a:solidFill>
            <a:round/>
          </a:ln>
        </p:spPr>
        <p:style>
          <a:lnRef idx="0"/>
          <a:fillRef idx="0"/>
          <a:effectRef idx="0"/>
          <a:fontRef idx="minor"/>
        </p:style>
      </p:sp>
      <p:sp>
        <p:nvSpPr>
          <p:cNvPr id="302" name="CustomShape 7"/>
          <p:cNvSpPr/>
          <p:nvPr/>
        </p:nvSpPr>
        <p:spPr>
          <a:xfrm>
            <a:off x="3508200" y="4826160"/>
            <a:ext cx="129384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varying parameters</a:t>
            </a:r>
            <a:endParaRPr b="0" lang="en-US" sz="800" spc="-1" strike="noStrike">
              <a:latin typeface="Arial"/>
            </a:endParaRPr>
          </a:p>
        </p:txBody>
      </p:sp>
      <p:grpSp>
        <p:nvGrpSpPr>
          <p:cNvPr id="303" name="Group 8"/>
          <p:cNvGrpSpPr/>
          <p:nvPr/>
        </p:nvGrpSpPr>
        <p:grpSpPr>
          <a:xfrm>
            <a:off x="6211080" y="3006720"/>
            <a:ext cx="2261160" cy="2189880"/>
            <a:chOff x="6211080" y="3006720"/>
            <a:chExt cx="2261160" cy="2189880"/>
          </a:xfrm>
        </p:grpSpPr>
        <p:sp>
          <p:nvSpPr>
            <p:cNvPr id="304" name="CustomShape 9"/>
            <p:cNvSpPr/>
            <p:nvPr/>
          </p:nvSpPr>
          <p:spPr>
            <a:xfrm rot="10800000">
              <a:off x="6672240" y="4425120"/>
              <a:ext cx="1599840" cy="36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305" name="CustomShape 10"/>
            <p:cNvSpPr/>
            <p:nvPr/>
          </p:nvSpPr>
          <p:spPr>
            <a:xfrm rot="10800000">
              <a:off x="8271720" y="3248280"/>
              <a:ext cx="360" cy="119664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sp>
          <p:nvSpPr>
            <p:cNvPr id="306" name="CustomShape 11"/>
            <p:cNvSpPr/>
            <p:nvPr/>
          </p:nvSpPr>
          <p:spPr>
            <a:xfrm flipH="1">
              <a:off x="7748280" y="4425840"/>
              <a:ext cx="529920" cy="529920"/>
            </a:xfrm>
            <a:custGeom>
              <a:avLst/>
              <a:gdLst/>
              <a:ahLst/>
              <a:rect l="l" t="t" r="r" b="b"/>
              <a:pathLst>
                <a:path w="21600" h="21600">
                  <a:moveTo>
                    <a:pt x="0" y="0"/>
                  </a:moveTo>
                  <a:lnTo>
                    <a:pt x="21600" y="21600"/>
                  </a:lnTo>
                </a:path>
              </a:pathLst>
            </a:custGeom>
            <a:noFill/>
            <a:ln w="9360">
              <a:solidFill>
                <a:schemeClr val="dk1"/>
              </a:solidFill>
              <a:round/>
              <a:tailEnd len="med" type="triangle" w="med"/>
            </a:ln>
          </p:spPr>
          <p:style>
            <a:lnRef idx="0"/>
            <a:fillRef idx="0"/>
            <a:effectRef idx="0"/>
            <a:fontRef idx="minor"/>
          </p:style>
        </p:sp>
        <p:pic>
          <p:nvPicPr>
            <p:cNvPr id="307" name="Google Shape;328;p28" descr=""/>
            <p:cNvPicPr/>
            <p:nvPr/>
          </p:nvPicPr>
          <p:blipFill>
            <a:blip r:embed="rId2"/>
            <a:srcRect l="19757" t="24769" r="69100" b="39774"/>
            <a:stretch/>
          </p:blipFill>
          <p:spPr>
            <a:xfrm>
              <a:off x="8071920" y="3006720"/>
              <a:ext cx="400320" cy="240840"/>
            </a:xfrm>
            <a:prstGeom prst="rect">
              <a:avLst/>
            </a:prstGeom>
            <a:ln>
              <a:noFill/>
            </a:ln>
          </p:spPr>
        </p:pic>
        <p:pic>
          <p:nvPicPr>
            <p:cNvPr id="308" name="Google Shape;330;p28" descr=""/>
            <p:cNvPicPr/>
            <p:nvPr/>
          </p:nvPicPr>
          <p:blipFill>
            <a:blip r:embed="rId3"/>
            <a:srcRect l="20292" t="58351" r="68571" b="6192"/>
            <a:stretch/>
          </p:blipFill>
          <p:spPr>
            <a:xfrm>
              <a:off x="7449840" y="4955760"/>
              <a:ext cx="400320" cy="240840"/>
            </a:xfrm>
            <a:prstGeom prst="rect">
              <a:avLst/>
            </a:prstGeom>
            <a:ln>
              <a:noFill/>
            </a:ln>
          </p:spPr>
        </p:pic>
        <p:pic>
          <p:nvPicPr>
            <p:cNvPr id="309" name="Google Shape;331;p28" descr=""/>
            <p:cNvPicPr/>
            <p:nvPr/>
          </p:nvPicPr>
          <p:blipFill>
            <a:blip r:embed="rId4"/>
            <a:srcRect l="33705" t="56505" r="55157" b="8068"/>
            <a:stretch/>
          </p:blipFill>
          <p:spPr>
            <a:xfrm>
              <a:off x="6211080" y="4304880"/>
              <a:ext cx="400320" cy="240840"/>
            </a:xfrm>
            <a:prstGeom prst="rect">
              <a:avLst/>
            </a:prstGeom>
            <a:ln>
              <a:noFill/>
            </a:ln>
          </p:spPr>
        </p:pic>
        <p:sp>
          <p:nvSpPr>
            <p:cNvPr id="310" name="CustomShape 12"/>
            <p:cNvSpPr/>
            <p:nvPr/>
          </p:nvSpPr>
          <p:spPr>
            <a:xfrm>
              <a:off x="7408440" y="3907440"/>
              <a:ext cx="483120" cy="590400"/>
            </a:xfrm>
            <a:custGeom>
              <a:avLst/>
              <a:gdLst/>
              <a:ahLst/>
              <a:rect l="l" t="t" r="r" b="b"/>
              <a:pathLst>
                <a:path w="19342" h="23634">
                  <a:moveTo>
                    <a:pt x="3810" y="23523"/>
                  </a:moveTo>
                  <a:cubicBezTo>
                    <a:pt x="7328" y="23875"/>
                    <a:pt x="11706" y="23191"/>
                    <a:pt x="13970" y="20475"/>
                  </a:cubicBezTo>
                  <a:cubicBezTo>
                    <a:pt x="15868" y="18198"/>
                    <a:pt x="15550" y="14237"/>
                    <a:pt x="14224" y="11585"/>
                  </a:cubicBezTo>
                  <a:cubicBezTo>
                    <a:pt x="12355" y="7847"/>
                    <a:pt x="764" y="9054"/>
                    <a:pt x="1778" y="13109"/>
                  </a:cubicBezTo>
                  <a:cubicBezTo>
                    <a:pt x="3053" y="18208"/>
                    <a:pt x="13221" y="16885"/>
                    <a:pt x="17526" y="13871"/>
                  </a:cubicBezTo>
                  <a:cubicBezTo>
                    <a:pt x="19648" y="12386"/>
                    <a:pt x="19336" y="8825"/>
                    <a:pt x="19050" y="6251"/>
                  </a:cubicBezTo>
                  <a:cubicBezTo>
                    <a:pt x="18565" y="1885"/>
                    <a:pt x="11715" y="-466"/>
                    <a:pt x="7366" y="155"/>
                  </a:cubicBezTo>
                  <a:cubicBezTo>
                    <a:pt x="4211" y="606"/>
                    <a:pt x="1912" y="3701"/>
                    <a:pt x="0" y="6251"/>
                  </a:cubicBezTo>
                </a:path>
              </a:pathLst>
            </a:custGeom>
            <a:noFill/>
            <a:ln w="9360">
              <a:solidFill>
                <a:srgbClr val="ff0000"/>
              </a:solidFill>
              <a:round/>
              <a:headEnd len="med" type="stealth" w="med"/>
            </a:ln>
          </p:spPr>
          <p:style>
            <a:lnRef idx="0"/>
            <a:fillRef idx="0"/>
            <a:effectRef idx="0"/>
            <a:fontRef idx="minor"/>
          </p:style>
        </p:sp>
        <p:sp>
          <p:nvSpPr>
            <p:cNvPr id="311" name="CustomShape 13"/>
            <p:cNvSpPr/>
            <p:nvPr/>
          </p:nvSpPr>
          <p:spPr>
            <a:xfrm>
              <a:off x="6970320" y="4095360"/>
              <a:ext cx="58716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pt-BR" sz="800" spc="-1" strike="noStrike">
                  <a:solidFill>
                    <a:srgbClr val="ff0000"/>
                  </a:solidFill>
                  <a:latin typeface="Arial"/>
                  <a:ea typeface="Arial"/>
                </a:rPr>
                <a:t>system</a:t>
              </a:r>
              <a:endParaRPr b="0" lang="en-US" sz="800" spc="-1" strike="noStrike">
                <a:latin typeface="Arial"/>
              </a:endParaRPr>
            </a:p>
          </p:txBody>
        </p:sp>
        <p:sp>
          <p:nvSpPr>
            <p:cNvPr id="312" name="CustomShape 14"/>
            <p:cNvSpPr/>
            <p:nvPr/>
          </p:nvSpPr>
          <p:spPr>
            <a:xfrm>
              <a:off x="6970320" y="3452400"/>
              <a:ext cx="1295280" cy="1295280"/>
            </a:xfrm>
            <a:prstGeom prst="cube">
              <a:avLst>
                <a:gd name="adj" fmla="val 25000"/>
              </a:avLst>
            </a:prstGeom>
            <a:solidFill>
              <a:srgbClr val="f3f3f3">
                <a:alpha val="41000"/>
              </a:srgbClr>
            </a:solidFill>
            <a:ln w="9360">
              <a:solidFill>
                <a:schemeClr val="dk2"/>
              </a:solidFill>
              <a:prstDash val="dash"/>
              <a:round/>
            </a:ln>
          </p:spPr>
          <p:style>
            <a:lnRef idx="0"/>
            <a:fillRef idx="0"/>
            <a:effectRef idx="0"/>
            <a:fontRef idx="minor"/>
          </p:style>
        </p:sp>
        <p:sp>
          <p:nvSpPr>
            <p:cNvPr id="313" name="CustomShape 15"/>
            <p:cNvSpPr/>
            <p:nvPr/>
          </p:nvSpPr>
          <p:spPr>
            <a:xfrm>
              <a:off x="7325640" y="3460320"/>
              <a:ext cx="360" cy="952200"/>
            </a:xfrm>
            <a:custGeom>
              <a:avLst/>
              <a:gdLst/>
              <a:ahLst/>
              <a:rect l="l" t="t" r="r" b="b"/>
              <a:pathLst>
                <a:path w="21600" h="21600">
                  <a:moveTo>
                    <a:pt x="0" y="0"/>
                  </a:moveTo>
                  <a:lnTo>
                    <a:pt x="21600" y="21600"/>
                  </a:lnTo>
                </a:path>
              </a:pathLst>
            </a:custGeom>
            <a:noFill/>
            <a:ln w="9360">
              <a:solidFill>
                <a:schemeClr val="dk2"/>
              </a:solidFill>
              <a:prstDash val="dash"/>
              <a:round/>
            </a:ln>
          </p:spPr>
          <p:style>
            <a:lnRef idx="0"/>
            <a:fillRef idx="0"/>
            <a:effectRef idx="0"/>
            <a:fontRef idx="minor"/>
          </p:style>
        </p:sp>
        <p:sp>
          <p:nvSpPr>
            <p:cNvPr id="314" name="CustomShape 16"/>
            <p:cNvSpPr/>
            <p:nvPr/>
          </p:nvSpPr>
          <p:spPr>
            <a:xfrm flipH="1" rot="10800000">
              <a:off x="6968520" y="4388040"/>
              <a:ext cx="370080" cy="370080"/>
            </a:xfrm>
            <a:custGeom>
              <a:avLst/>
              <a:gdLst/>
              <a:ahLst/>
              <a:rect l="l" t="t" r="r" b="b"/>
              <a:pathLst>
                <a:path w="21600" h="21600">
                  <a:moveTo>
                    <a:pt x="0" y="0"/>
                  </a:moveTo>
                  <a:lnTo>
                    <a:pt x="21600" y="21600"/>
                  </a:lnTo>
                </a:path>
              </a:pathLst>
            </a:custGeom>
            <a:noFill/>
            <a:ln w="9360">
              <a:solidFill>
                <a:schemeClr val="dk2"/>
              </a:solidFill>
              <a:prstDash val="dash"/>
              <a:round/>
            </a:ln>
          </p:spPr>
          <p:style>
            <a:lnRef idx="0"/>
            <a:fillRef idx="0"/>
            <a:effectRef idx="0"/>
            <a:fontRef idx="minor"/>
          </p:style>
        </p:sp>
        <p:sp>
          <p:nvSpPr>
            <p:cNvPr id="315" name="CustomShape 17"/>
            <p:cNvSpPr/>
            <p:nvPr/>
          </p:nvSpPr>
          <p:spPr>
            <a:xfrm rot="10800000">
              <a:off x="7326360" y="4412520"/>
              <a:ext cx="926640" cy="360"/>
            </a:xfrm>
            <a:custGeom>
              <a:avLst/>
              <a:gdLst/>
              <a:ahLst/>
              <a:rect l="l" t="t" r="r" b="b"/>
              <a:pathLst>
                <a:path w="21600" h="21600">
                  <a:moveTo>
                    <a:pt x="0" y="0"/>
                  </a:moveTo>
                  <a:lnTo>
                    <a:pt x="21600" y="21600"/>
                  </a:lnTo>
                </a:path>
              </a:pathLst>
            </a:custGeom>
            <a:noFill/>
            <a:ln w="9360">
              <a:solidFill>
                <a:schemeClr val="dk2"/>
              </a:solidFill>
              <a:prstDash val="dash"/>
              <a:round/>
            </a:ln>
          </p:spPr>
          <p:style>
            <a:lnRef idx="0"/>
            <a:fillRef idx="0"/>
            <a:effectRef idx="0"/>
            <a:fontRef idx="minor"/>
          </p:style>
        </p:sp>
      </p:grpSp>
      <p:pic>
        <p:nvPicPr>
          <p:cNvPr id="316" name="Google Shape;338;p28" descr=""/>
          <p:cNvPicPr/>
          <p:nvPr/>
        </p:nvPicPr>
        <p:blipFill>
          <a:blip r:embed="rId5"/>
          <a:stretch/>
        </p:blipFill>
        <p:spPr>
          <a:xfrm>
            <a:off x="2704680" y="2866680"/>
            <a:ext cx="1918440" cy="243720"/>
          </a:xfrm>
          <a:prstGeom prst="rect">
            <a:avLst/>
          </a:prstGeom>
          <a:ln>
            <a:noFill/>
          </a:ln>
        </p:spPr>
      </p:pic>
      <p:pic>
        <p:nvPicPr>
          <p:cNvPr id="317" name="Google Shape;339;p28" descr=""/>
          <p:cNvPicPr/>
          <p:nvPr/>
        </p:nvPicPr>
        <p:blipFill>
          <a:blip r:embed="rId6"/>
          <a:stretch/>
        </p:blipFill>
        <p:spPr>
          <a:xfrm>
            <a:off x="2704680" y="2040480"/>
            <a:ext cx="1842120" cy="551520"/>
          </a:xfrm>
          <a:prstGeom prst="rect">
            <a:avLst/>
          </a:prstGeom>
          <a:ln>
            <a:noFill/>
          </a:ln>
        </p:spPr>
      </p:pic>
      <p:pic>
        <p:nvPicPr>
          <p:cNvPr id="318" name="Google Shape;340;p28" descr=""/>
          <p:cNvPicPr/>
          <p:nvPr/>
        </p:nvPicPr>
        <p:blipFill>
          <a:blip r:embed="rId7"/>
          <a:stretch/>
        </p:blipFill>
        <p:spPr>
          <a:xfrm>
            <a:off x="2704680" y="3385080"/>
            <a:ext cx="967320" cy="243720"/>
          </a:xfrm>
          <a:prstGeom prst="rect">
            <a:avLst/>
          </a:prstGeom>
          <a:ln>
            <a:noFill/>
          </a:ln>
        </p:spPr>
      </p:pic>
      <p:sp>
        <p:nvSpPr>
          <p:cNvPr id="319" name="TextShape 18"/>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8DE2C492-6915-4E80-8238-669F9CEAFFA6}"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of battery dynamics using robust state observer</a:t>
            </a:r>
            <a:endParaRPr b="0" lang="en-US" sz="1800" spc="-1" strike="noStrike">
              <a:solidFill>
                <a:srgbClr val="000000"/>
              </a:solidFill>
              <a:latin typeface="Arial"/>
            </a:endParaRPr>
          </a:p>
        </p:txBody>
      </p:sp>
      <p:sp>
        <p:nvSpPr>
          <p:cNvPr id="321" name="CustomShape 2"/>
          <p:cNvSpPr/>
          <p:nvPr/>
        </p:nvSpPr>
        <p:spPr>
          <a:xfrm>
            <a:off x="507240" y="2039400"/>
            <a:ext cx="13975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LPV Modeling</a:t>
            </a:r>
            <a:endParaRPr b="0" lang="en-US" sz="1200" spc="-1" strike="noStrike">
              <a:latin typeface="Arial"/>
            </a:endParaRPr>
          </a:p>
        </p:txBody>
      </p:sp>
      <p:sp>
        <p:nvSpPr>
          <p:cNvPr id="322" name="CustomShape 3"/>
          <p:cNvSpPr/>
          <p:nvPr/>
        </p:nvSpPr>
        <p:spPr>
          <a:xfrm>
            <a:off x="507240" y="278532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states to be estimated</a:t>
            </a:r>
            <a:endParaRPr b="0" lang="en-US" sz="1200" spc="-1" strike="noStrike">
              <a:latin typeface="Arial"/>
            </a:endParaRPr>
          </a:p>
        </p:txBody>
      </p:sp>
      <p:sp>
        <p:nvSpPr>
          <p:cNvPr id="323" name="CustomShape 4"/>
          <p:cNvSpPr/>
          <p:nvPr/>
        </p:nvSpPr>
        <p:spPr>
          <a:xfrm>
            <a:off x="507240" y="332784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output measurements</a:t>
            </a:r>
            <a:endParaRPr b="0" lang="en-US" sz="1200" spc="-1" strike="noStrike">
              <a:latin typeface="Arial"/>
            </a:endParaRPr>
          </a:p>
        </p:txBody>
      </p:sp>
      <p:sp>
        <p:nvSpPr>
          <p:cNvPr id="324" name="CustomShape 5"/>
          <p:cNvSpPr/>
          <p:nvPr/>
        </p:nvSpPr>
        <p:spPr>
          <a:xfrm>
            <a:off x="507240" y="404208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System matrices</a:t>
            </a:r>
            <a:endParaRPr b="0" lang="en-US" sz="1200" spc="-1" strike="noStrike">
              <a:latin typeface="Arial"/>
            </a:endParaRPr>
          </a:p>
        </p:txBody>
      </p:sp>
      <p:sp>
        <p:nvSpPr>
          <p:cNvPr id="325" name="CustomShape 6"/>
          <p:cNvSpPr/>
          <p:nvPr/>
        </p:nvSpPr>
        <p:spPr>
          <a:xfrm rot="5400000">
            <a:off x="3867120" y="4026240"/>
            <a:ext cx="237600" cy="1426320"/>
          </a:xfrm>
          <a:prstGeom prst="rightBrace">
            <a:avLst>
              <a:gd name="adj1" fmla="val 50000"/>
              <a:gd name="adj2" fmla="val 50000"/>
            </a:avLst>
          </a:prstGeom>
          <a:noFill/>
          <a:ln w="9360">
            <a:solidFill>
              <a:schemeClr val="dk2"/>
            </a:solidFill>
            <a:round/>
          </a:ln>
        </p:spPr>
        <p:style>
          <a:lnRef idx="0"/>
          <a:fillRef idx="0"/>
          <a:effectRef idx="0"/>
          <a:fontRef idx="minor"/>
        </p:style>
      </p:sp>
      <p:sp>
        <p:nvSpPr>
          <p:cNvPr id="326" name="CustomShape 7"/>
          <p:cNvSpPr/>
          <p:nvPr/>
        </p:nvSpPr>
        <p:spPr>
          <a:xfrm>
            <a:off x="3508200" y="4826160"/>
            <a:ext cx="129384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varying parameters</a:t>
            </a:r>
            <a:endParaRPr b="0" lang="en-US" sz="800" spc="-1" strike="noStrike">
              <a:latin typeface="Arial"/>
            </a:endParaRPr>
          </a:p>
        </p:txBody>
      </p:sp>
      <p:pic>
        <p:nvPicPr>
          <p:cNvPr id="327" name="Google Shape;353;p29" descr=""/>
          <p:cNvPicPr/>
          <p:nvPr/>
        </p:nvPicPr>
        <p:blipFill>
          <a:blip r:embed="rId1"/>
          <a:stretch/>
        </p:blipFill>
        <p:spPr>
          <a:xfrm>
            <a:off x="2926800" y="5209920"/>
            <a:ext cx="2456640" cy="986760"/>
          </a:xfrm>
          <a:prstGeom prst="rect">
            <a:avLst/>
          </a:prstGeom>
          <a:ln>
            <a:noFill/>
          </a:ln>
        </p:spPr>
      </p:pic>
      <p:sp>
        <p:nvSpPr>
          <p:cNvPr id="328" name="CustomShape 8"/>
          <p:cNvSpPr/>
          <p:nvPr/>
        </p:nvSpPr>
        <p:spPr>
          <a:xfrm>
            <a:off x="5628600" y="4989960"/>
            <a:ext cx="237600" cy="1426320"/>
          </a:xfrm>
          <a:prstGeom prst="rightBrace">
            <a:avLst>
              <a:gd name="adj1" fmla="val 50000"/>
              <a:gd name="adj2" fmla="val 50000"/>
            </a:avLst>
          </a:prstGeom>
          <a:noFill/>
          <a:ln w="9360">
            <a:solidFill>
              <a:schemeClr val="dk2"/>
            </a:solidFill>
            <a:round/>
          </a:ln>
        </p:spPr>
        <p:style>
          <a:lnRef idx="0"/>
          <a:fillRef idx="0"/>
          <a:effectRef idx="0"/>
          <a:fontRef idx="minor"/>
        </p:style>
      </p:sp>
      <p:sp>
        <p:nvSpPr>
          <p:cNvPr id="329" name="CustomShape 9"/>
          <p:cNvSpPr/>
          <p:nvPr/>
        </p:nvSpPr>
        <p:spPr>
          <a:xfrm>
            <a:off x="5969880" y="5510160"/>
            <a:ext cx="1733760" cy="42660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depends on current (measured) </a:t>
            </a:r>
            <a:endParaRPr b="0" lang="en-US" sz="800" spc="-1" strike="noStrike">
              <a:latin typeface="Arial"/>
            </a:endParaRPr>
          </a:p>
          <a:p>
            <a:pPr>
              <a:lnSpc>
                <a:spcPct val="100000"/>
              </a:lnSpc>
              <a:tabLst>
                <a:tab algn="l" pos="0"/>
              </a:tabLst>
            </a:pPr>
            <a:r>
              <a:rPr b="0" i="1" lang="en-US" sz="800" spc="-1" strike="noStrike">
                <a:solidFill>
                  <a:srgbClr val="ff0000"/>
                </a:solidFill>
                <a:latin typeface="Arial"/>
                <a:ea typeface="Arial"/>
              </a:rPr>
              <a:t>and SoC (estimated) </a:t>
            </a:r>
            <a:endParaRPr b="0" lang="en-US" sz="800" spc="-1" strike="noStrike">
              <a:latin typeface="Arial"/>
            </a:endParaRPr>
          </a:p>
        </p:txBody>
      </p:sp>
      <p:pic>
        <p:nvPicPr>
          <p:cNvPr id="330" name="Google Shape;356;p29" descr=""/>
          <p:cNvPicPr/>
          <p:nvPr/>
        </p:nvPicPr>
        <p:blipFill>
          <a:blip r:embed="rId2"/>
          <a:stretch/>
        </p:blipFill>
        <p:spPr>
          <a:xfrm>
            <a:off x="2704680" y="2866680"/>
            <a:ext cx="1918440" cy="243720"/>
          </a:xfrm>
          <a:prstGeom prst="rect">
            <a:avLst/>
          </a:prstGeom>
          <a:ln>
            <a:noFill/>
          </a:ln>
        </p:spPr>
      </p:pic>
      <p:pic>
        <p:nvPicPr>
          <p:cNvPr id="331" name="Google Shape;357;p29" descr=""/>
          <p:cNvPicPr/>
          <p:nvPr/>
        </p:nvPicPr>
        <p:blipFill>
          <a:blip r:embed="rId3"/>
          <a:stretch/>
        </p:blipFill>
        <p:spPr>
          <a:xfrm>
            <a:off x="2704680" y="3898080"/>
            <a:ext cx="3596040" cy="680400"/>
          </a:xfrm>
          <a:prstGeom prst="rect">
            <a:avLst/>
          </a:prstGeom>
          <a:ln>
            <a:noFill/>
          </a:ln>
        </p:spPr>
      </p:pic>
      <p:pic>
        <p:nvPicPr>
          <p:cNvPr id="332" name="Google Shape;358;p29" descr=""/>
          <p:cNvPicPr/>
          <p:nvPr/>
        </p:nvPicPr>
        <p:blipFill>
          <a:blip r:embed="rId4"/>
          <a:stretch/>
        </p:blipFill>
        <p:spPr>
          <a:xfrm>
            <a:off x="2704680" y="2040480"/>
            <a:ext cx="1842120" cy="551520"/>
          </a:xfrm>
          <a:prstGeom prst="rect">
            <a:avLst/>
          </a:prstGeom>
          <a:ln>
            <a:noFill/>
          </a:ln>
        </p:spPr>
      </p:pic>
      <p:pic>
        <p:nvPicPr>
          <p:cNvPr id="333" name="Google Shape;359;p29" descr=""/>
          <p:cNvPicPr/>
          <p:nvPr/>
        </p:nvPicPr>
        <p:blipFill>
          <a:blip r:embed="rId5"/>
          <a:stretch/>
        </p:blipFill>
        <p:spPr>
          <a:xfrm>
            <a:off x="2704680" y="3385080"/>
            <a:ext cx="967320" cy="243720"/>
          </a:xfrm>
          <a:prstGeom prst="rect">
            <a:avLst/>
          </a:prstGeom>
          <a:ln>
            <a:noFill/>
          </a:ln>
        </p:spPr>
      </p:pic>
      <p:sp>
        <p:nvSpPr>
          <p:cNvPr id="334" name="TextShape 10"/>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ED933665-E288-498F-8BFA-D65697C94E30}"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5"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Functions for nominal resistance and open-circuit voltage</a:t>
            </a:r>
            <a:endParaRPr b="0" lang="en-US" sz="1800" spc="-1" strike="noStrike">
              <a:solidFill>
                <a:srgbClr val="000000"/>
              </a:solidFill>
              <a:latin typeface="Arial"/>
            </a:endParaRPr>
          </a:p>
        </p:txBody>
      </p:sp>
      <p:sp>
        <p:nvSpPr>
          <p:cNvPr id="336" name="CustomShape 2"/>
          <p:cNvSpPr/>
          <p:nvPr/>
        </p:nvSpPr>
        <p:spPr>
          <a:xfrm>
            <a:off x="372240" y="1445400"/>
            <a:ext cx="762660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Chosen functions:</a:t>
            </a:r>
            <a:endParaRPr b="0" lang="en-US" sz="1200" spc="-1" strike="noStrike">
              <a:latin typeface="Arial"/>
            </a:endParaRPr>
          </a:p>
        </p:txBody>
      </p:sp>
      <p:sp>
        <p:nvSpPr>
          <p:cNvPr id="337" name="CustomShape 3"/>
          <p:cNvSpPr/>
          <p:nvPr/>
        </p:nvSpPr>
        <p:spPr>
          <a:xfrm>
            <a:off x="372240" y="3241800"/>
            <a:ext cx="751644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Resulted of identification of parameters for a 1 </a:t>
            </a:r>
            <a:r>
              <a:rPr b="1" i="1" lang="en-US" sz="1200" spc="-1" strike="noStrike">
                <a:solidFill>
                  <a:srgbClr val="38761d"/>
                </a:solidFill>
                <a:latin typeface="Century Schoolbook"/>
                <a:ea typeface="Century Schoolbook"/>
              </a:rPr>
              <a:t>healthy</a:t>
            </a:r>
            <a:r>
              <a:rPr b="1" i="1" lang="en-US" sz="1200" spc="-1" strike="noStrike">
                <a:solidFill>
                  <a:srgbClr val="000000"/>
                </a:solidFill>
                <a:latin typeface="Century Schoolbook"/>
                <a:ea typeface="Century Schoolbook"/>
              </a:rPr>
              <a:t> (new) battery pack:</a:t>
            </a:r>
            <a:endParaRPr b="0" lang="en-US" sz="1200" spc="-1" strike="noStrike">
              <a:latin typeface="Arial"/>
            </a:endParaRPr>
          </a:p>
        </p:txBody>
      </p:sp>
      <p:pic>
        <p:nvPicPr>
          <p:cNvPr id="338" name="Google Shape;368;p30" descr=""/>
          <p:cNvPicPr/>
          <p:nvPr/>
        </p:nvPicPr>
        <p:blipFill>
          <a:blip r:embed="rId1"/>
          <a:stretch/>
        </p:blipFill>
        <p:spPr>
          <a:xfrm>
            <a:off x="2216880" y="1873440"/>
            <a:ext cx="4457520" cy="1314360"/>
          </a:xfrm>
          <a:prstGeom prst="rect">
            <a:avLst/>
          </a:prstGeom>
          <a:ln>
            <a:noFill/>
          </a:ln>
        </p:spPr>
      </p:pic>
      <p:sp>
        <p:nvSpPr>
          <p:cNvPr id="339" name="CustomShape 4"/>
          <p:cNvSpPr/>
          <p:nvPr/>
        </p:nvSpPr>
        <p:spPr>
          <a:xfrm>
            <a:off x="556920" y="557784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It could be represented by other functions, such as polynomial functions.</a:t>
            </a:r>
            <a:endParaRPr b="0" lang="en-US" sz="1400" spc="-1" strike="noStrike">
              <a:latin typeface="Arial"/>
            </a:endParaRPr>
          </a:p>
        </p:txBody>
      </p:sp>
      <p:sp>
        <p:nvSpPr>
          <p:cNvPr id="340" name="CustomShape 5"/>
          <p:cNvSpPr/>
          <p:nvPr/>
        </p:nvSpPr>
        <p:spPr>
          <a:xfrm>
            <a:off x="6777720" y="1817280"/>
            <a:ext cx="237600" cy="1426320"/>
          </a:xfrm>
          <a:prstGeom prst="rightBrace">
            <a:avLst>
              <a:gd name="adj1" fmla="val 50000"/>
              <a:gd name="adj2" fmla="val 50000"/>
            </a:avLst>
          </a:prstGeom>
          <a:noFill/>
          <a:ln w="9360">
            <a:solidFill>
              <a:schemeClr val="dk2"/>
            </a:solidFill>
            <a:round/>
          </a:ln>
        </p:spPr>
        <p:style>
          <a:lnRef idx="0"/>
          <a:fillRef idx="0"/>
          <a:effectRef idx="0"/>
          <a:fontRef idx="minor"/>
        </p:style>
      </p:sp>
      <p:sp>
        <p:nvSpPr>
          <p:cNvPr id="341" name="CustomShape 6"/>
          <p:cNvSpPr/>
          <p:nvPr/>
        </p:nvSpPr>
        <p:spPr>
          <a:xfrm>
            <a:off x="7119000" y="2184840"/>
            <a:ext cx="1293840" cy="5482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remains the same, but the SoC dynamics suffer with degradation</a:t>
            </a:r>
            <a:endParaRPr b="0" lang="en-US" sz="800" spc="-1" strike="noStrike">
              <a:latin typeface="Arial"/>
            </a:endParaRPr>
          </a:p>
        </p:txBody>
      </p:sp>
      <p:pic>
        <p:nvPicPr>
          <p:cNvPr id="342" name="Google Shape;372;p30" descr=""/>
          <p:cNvPicPr/>
          <p:nvPr/>
        </p:nvPicPr>
        <p:blipFill>
          <a:blip r:embed="rId2"/>
          <a:stretch/>
        </p:blipFill>
        <p:spPr>
          <a:xfrm>
            <a:off x="1608120" y="3768480"/>
            <a:ext cx="5674680" cy="1656360"/>
          </a:xfrm>
          <a:prstGeom prst="rect">
            <a:avLst/>
          </a:prstGeom>
          <a:ln>
            <a:noFill/>
          </a:ln>
        </p:spPr>
      </p:pic>
      <p:sp>
        <p:nvSpPr>
          <p:cNvPr id="343"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25AD4B0F-9B16-482A-ACFF-CD962B46E4E6}"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4" name="Google Shape;378;p31" descr=""/>
          <p:cNvPicPr/>
          <p:nvPr/>
        </p:nvPicPr>
        <p:blipFill>
          <a:blip r:embed="rId1"/>
          <a:stretch/>
        </p:blipFill>
        <p:spPr>
          <a:xfrm>
            <a:off x="2704680" y="2866680"/>
            <a:ext cx="1918440" cy="243720"/>
          </a:xfrm>
          <a:prstGeom prst="rect">
            <a:avLst/>
          </a:prstGeom>
          <a:ln>
            <a:noFill/>
          </a:ln>
        </p:spPr>
      </p:pic>
      <p:sp>
        <p:nvSpPr>
          <p:cNvPr id="345"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of battery dynamics using robust state observer</a:t>
            </a:r>
            <a:endParaRPr b="0" lang="en-US" sz="1800" spc="-1" strike="noStrike">
              <a:solidFill>
                <a:srgbClr val="000000"/>
              </a:solidFill>
              <a:latin typeface="Arial"/>
            </a:endParaRPr>
          </a:p>
        </p:txBody>
      </p:sp>
      <p:sp>
        <p:nvSpPr>
          <p:cNvPr id="346" name="CustomShape 2"/>
          <p:cNvSpPr/>
          <p:nvPr/>
        </p:nvSpPr>
        <p:spPr>
          <a:xfrm>
            <a:off x="507240" y="2039400"/>
            <a:ext cx="13975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LPV Modeling</a:t>
            </a:r>
            <a:endParaRPr b="0" lang="en-US" sz="1200" spc="-1" strike="noStrike">
              <a:latin typeface="Arial"/>
            </a:endParaRPr>
          </a:p>
        </p:txBody>
      </p:sp>
      <p:pic>
        <p:nvPicPr>
          <p:cNvPr id="347" name="Google Shape;381;p31" descr=""/>
          <p:cNvPicPr/>
          <p:nvPr/>
        </p:nvPicPr>
        <p:blipFill>
          <a:blip r:embed="rId2"/>
          <a:stretch/>
        </p:blipFill>
        <p:spPr>
          <a:xfrm>
            <a:off x="2704680" y="3898080"/>
            <a:ext cx="3596040" cy="680400"/>
          </a:xfrm>
          <a:prstGeom prst="rect">
            <a:avLst/>
          </a:prstGeom>
          <a:ln>
            <a:noFill/>
          </a:ln>
        </p:spPr>
      </p:pic>
      <p:pic>
        <p:nvPicPr>
          <p:cNvPr id="348" name="Google Shape;382;p31" descr=""/>
          <p:cNvPicPr/>
          <p:nvPr/>
        </p:nvPicPr>
        <p:blipFill>
          <a:blip r:embed="rId3"/>
          <a:stretch/>
        </p:blipFill>
        <p:spPr>
          <a:xfrm>
            <a:off x="2704680" y="2040480"/>
            <a:ext cx="1842120" cy="551520"/>
          </a:xfrm>
          <a:prstGeom prst="rect">
            <a:avLst/>
          </a:prstGeom>
          <a:ln>
            <a:noFill/>
          </a:ln>
        </p:spPr>
      </p:pic>
      <p:sp>
        <p:nvSpPr>
          <p:cNvPr id="349" name="CustomShape 3"/>
          <p:cNvSpPr/>
          <p:nvPr/>
        </p:nvSpPr>
        <p:spPr>
          <a:xfrm>
            <a:off x="507240" y="278532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states to be estimated</a:t>
            </a:r>
            <a:endParaRPr b="0" lang="en-US" sz="1200" spc="-1" strike="noStrike">
              <a:latin typeface="Arial"/>
            </a:endParaRPr>
          </a:p>
        </p:txBody>
      </p:sp>
      <p:sp>
        <p:nvSpPr>
          <p:cNvPr id="350" name="CustomShape 4"/>
          <p:cNvSpPr/>
          <p:nvPr/>
        </p:nvSpPr>
        <p:spPr>
          <a:xfrm>
            <a:off x="507240" y="332784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output measurements</a:t>
            </a:r>
            <a:endParaRPr b="0" lang="en-US" sz="1200" spc="-1" strike="noStrike">
              <a:latin typeface="Arial"/>
            </a:endParaRPr>
          </a:p>
        </p:txBody>
      </p:sp>
      <p:pic>
        <p:nvPicPr>
          <p:cNvPr id="351" name="Google Shape;385;p31" descr=""/>
          <p:cNvPicPr/>
          <p:nvPr/>
        </p:nvPicPr>
        <p:blipFill>
          <a:blip r:embed="rId4"/>
          <a:stretch/>
        </p:blipFill>
        <p:spPr>
          <a:xfrm>
            <a:off x="2704680" y="3385080"/>
            <a:ext cx="967320" cy="243720"/>
          </a:xfrm>
          <a:prstGeom prst="rect">
            <a:avLst/>
          </a:prstGeom>
          <a:ln>
            <a:noFill/>
          </a:ln>
        </p:spPr>
      </p:pic>
      <p:sp>
        <p:nvSpPr>
          <p:cNvPr id="352" name="CustomShape 5"/>
          <p:cNvSpPr/>
          <p:nvPr/>
        </p:nvSpPr>
        <p:spPr>
          <a:xfrm>
            <a:off x="507240" y="4042080"/>
            <a:ext cx="193032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System matrices</a:t>
            </a:r>
            <a:endParaRPr b="0" lang="en-US" sz="1200" spc="-1" strike="noStrike">
              <a:latin typeface="Arial"/>
            </a:endParaRPr>
          </a:p>
        </p:txBody>
      </p:sp>
      <p:sp>
        <p:nvSpPr>
          <p:cNvPr id="353" name="CustomShape 6"/>
          <p:cNvSpPr/>
          <p:nvPr/>
        </p:nvSpPr>
        <p:spPr>
          <a:xfrm>
            <a:off x="507240" y="4985640"/>
            <a:ext cx="1574280" cy="3740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i="1" lang="en-US" sz="1200" spc="-1" strike="noStrike">
                <a:solidFill>
                  <a:srgbClr val="000000"/>
                </a:solidFill>
                <a:latin typeface="Century Schoolbook"/>
                <a:ea typeface="Century Schoolbook"/>
              </a:rPr>
              <a:t>State observer estimations</a:t>
            </a:r>
            <a:endParaRPr b="0" lang="en-US" sz="1200" spc="-1" strike="noStrike">
              <a:latin typeface="Arial"/>
            </a:endParaRPr>
          </a:p>
        </p:txBody>
      </p:sp>
      <p:pic>
        <p:nvPicPr>
          <p:cNvPr id="354" name="Google Shape;388;p31" descr=""/>
          <p:cNvPicPr/>
          <p:nvPr/>
        </p:nvPicPr>
        <p:blipFill>
          <a:blip r:embed="rId5"/>
          <a:stretch/>
        </p:blipFill>
        <p:spPr>
          <a:xfrm>
            <a:off x="2704680" y="5057640"/>
            <a:ext cx="3254040" cy="533880"/>
          </a:xfrm>
          <a:prstGeom prst="rect">
            <a:avLst/>
          </a:prstGeom>
          <a:ln>
            <a:noFill/>
          </a:ln>
        </p:spPr>
      </p:pic>
      <p:sp>
        <p:nvSpPr>
          <p:cNvPr id="355" name="CustomShape 7"/>
          <p:cNvSpPr/>
          <p:nvPr/>
        </p:nvSpPr>
        <p:spPr>
          <a:xfrm>
            <a:off x="4666680" y="5030280"/>
            <a:ext cx="1188720" cy="307440"/>
          </a:xfrm>
          <a:prstGeom prst="rect">
            <a:avLst/>
          </a:prstGeom>
          <a:solidFill>
            <a:srgbClr val="ff0000">
              <a:alpha val="15000"/>
            </a:srgbClr>
          </a:solidFill>
          <a:ln w="9360">
            <a:solidFill>
              <a:srgbClr val="cc0000"/>
            </a:solidFill>
            <a:prstDash val="dash"/>
            <a:round/>
          </a:ln>
        </p:spPr>
        <p:style>
          <a:lnRef idx="0"/>
          <a:fillRef idx="0"/>
          <a:effectRef idx="0"/>
          <a:fontRef idx="minor"/>
        </p:style>
      </p:sp>
      <p:sp>
        <p:nvSpPr>
          <p:cNvPr id="356" name="CustomShape 8"/>
          <p:cNvSpPr/>
          <p:nvPr/>
        </p:nvSpPr>
        <p:spPr>
          <a:xfrm>
            <a:off x="4265640" y="4722480"/>
            <a:ext cx="217836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corrections using electrical  measurements</a:t>
            </a:r>
            <a:endParaRPr b="0" lang="en-US" sz="800" spc="-1" strike="noStrike">
              <a:latin typeface="Arial"/>
            </a:endParaRPr>
          </a:p>
        </p:txBody>
      </p:sp>
      <p:sp>
        <p:nvSpPr>
          <p:cNvPr id="357" name="CustomShape 9"/>
          <p:cNvSpPr/>
          <p:nvPr/>
        </p:nvSpPr>
        <p:spPr>
          <a:xfrm>
            <a:off x="1015200" y="5618880"/>
            <a:ext cx="7316280" cy="365760"/>
          </a:xfrm>
          <a:prstGeom prst="rect">
            <a:avLst/>
          </a:prstGeom>
          <a:solidFill>
            <a:schemeClr val="lt2"/>
          </a:solidFill>
          <a:ln>
            <a:noFill/>
          </a:ln>
        </p:spPr>
        <p:style>
          <a:lnRef idx="0"/>
          <a:fillRef idx="0"/>
          <a:effectRef idx="0"/>
          <a:fontRef idx="minor"/>
        </p:style>
        <p:txBody>
          <a:bodyPr tIns="91440" bIns="91440">
            <a:spAutoFit/>
          </a:bodyPr>
          <a:p>
            <a:pPr>
              <a:lnSpc>
                <a:spcPct val="100000"/>
              </a:lnSpc>
              <a:tabLst>
                <a:tab algn="l" pos="0"/>
              </a:tabLst>
            </a:pPr>
            <a:r>
              <a:rPr b="1" lang="en-US" sz="1200" spc="-1" strike="noStrike">
                <a:solidFill>
                  <a:srgbClr val="ff0000"/>
                </a:solidFill>
                <a:latin typeface="Century Schoolbook"/>
                <a:ea typeface="Century Schoolbook"/>
              </a:rPr>
              <a:t>Find the optimal and robust L that stabilizes the system for all points of the LPV model!</a:t>
            </a:r>
            <a:endParaRPr b="0" lang="en-US" sz="1200" spc="-1" strike="noStrike">
              <a:latin typeface="Arial"/>
            </a:endParaRPr>
          </a:p>
        </p:txBody>
      </p:sp>
      <p:sp>
        <p:nvSpPr>
          <p:cNvPr id="358" name="TextShape 10"/>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620465DB-BBDE-4EE4-A1EC-5C571E4D2E01}"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Find robust observer gain L: polytopic approach</a:t>
            </a:r>
            <a:endParaRPr b="0" lang="en-US" sz="1800" spc="-1" strike="noStrike">
              <a:solidFill>
                <a:srgbClr val="000000"/>
              </a:solidFill>
              <a:latin typeface="Arial"/>
            </a:endParaRPr>
          </a:p>
        </p:txBody>
      </p:sp>
      <p:sp>
        <p:nvSpPr>
          <p:cNvPr id="360" name="CustomShape 2"/>
          <p:cNvSpPr/>
          <p:nvPr/>
        </p:nvSpPr>
        <p:spPr>
          <a:xfrm>
            <a:off x="439560" y="1587600"/>
            <a:ext cx="8249400" cy="6656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1400" spc="-1" strike="noStrike">
                <a:solidFill>
                  <a:srgbClr val="000000"/>
                </a:solidFill>
                <a:latin typeface="Century Schoolbook"/>
                <a:ea typeface="Century Schoolbook"/>
              </a:rPr>
              <a:t>A polytopic approach refers to </a:t>
            </a:r>
            <a:r>
              <a:rPr b="1" lang="en-US" sz="1400" spc="-1" strike="noStrike">
                <a:solidFill>
                  <a:srgbClr val="000000"/>
                </a:solidFill>
                <a:latin typeface="Century Schoolbook"/>
                <a:ea typeface="Century Schoolbook"/>
              </a:rPr>
              <a:t>modeling uncertain or nonlinear systems using a convex polytope</a:t>
            </a:r>
            <a:r>
              <a:rPr b="0" lang="en-US" sz="1400" spc="-1" strike="noStrike">
                <a:solidFill>
                  <a:srgbClr val="000000"/>
                </a:solidFill>
                <a:latin typeface="Century Schoolbook"/>
                <a:ea typeface="Century Schoolbook"/>
              </a:rPr>
              <a:t> to describe the system's dynamics. </a:t>
            </a:r>
            <a:endParaRPr b="0" lang="en-US" sz="1400" spc="-1" strike="noStrike">
              <a:latin typeface="Arial"/>
            </a:endParaRPr>
          </a:p>
          <a:p>
            <a:pPr>
              <a:lnSpc>
                <a:spcPct val="100000"/>
              </a:lnSpc>
              <a:tabLst>
                <a:tab algn="l" pos="0"/>
              </a:tabLst>
            </a:pPr>
            <a:r>
              <a:rPr b="0" lang="en-US" sz="1400" spc="-1" strike="noStrike">
                <a:solidFill>
                  <a:srgbClr val="000000"/>
                </a:solidFill>
                <a:latin typeface="Century Schoolbook"/>
                <a:ea typeface="Century Schoolbook"/>
              </a:rPr>
              <a:t>A </a:t>
            </a:r>
            <a:r>
              <a:rPr b="1" lang="en-US" sz="1400" spc="-1" strike="noStrike">
                <a:solidFill>
                  <a:srgbClr val="000000"/>
                </a:solidFill>
                <a:latin typeface="Century Schoolbook"/>
                <a:ea typeface="Century Schoolbook"/>
              </a:rPr>
              <a:t>convex polytope is a geometric shape defined by a finite set of vertices</a:t>
            </a:r>
            <a:r>
              <a:rPr b="0" lang="en-US" sz="1400" spc="-1" strike="noStrike">
                <a:solidFill>
                  <a:srgbClr val="000000"/>
                </a:solidFill>
                <a:latin typeface="Century Schoolbook"/>
                <a:ea typeface="Century Schoolbook"/>
              </a:rPr>
              <a:t> or linear inequalities.</a:t>
            </a:r>
            <a:endParaRPr b="0" lang="en-US" sz="1400" spc="-1" strike="noStrike">
              <a:latin typeface="Arial"/>
            </a:endParaRPr>
          </a:p>
        </p:txBody>
      </p:sp>
      <p:sp>
        <p:nvSpPr>
          <p:cNvPr id="361"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699B6975-D438-482C-B6B4-FAF867BB264A}"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TextShape 1"/>
          <p:cNvSpPr txBox="1"/>
          <p:nvPr/>
        </p:nvSpPr>
        <p:spPr>
          <a:xfrm>
            <a:off x="311760" y="8532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Find robust observer gain L: polytopic approach</a:t>
            </a:r>
            <a:endParaRPr b="0" lang="en-US" sz="1800" spc="-1" strike="noStrike">
              <a:solidFill>
                <a:srgbClr val="000000"/>
              </a:solidFill>
              <a:latin typeface="Arial"/>
            </a:endParaRPr>
          </a:p>
        </p:txBody>
      </p:sp>
      <p:sp>
        <p:nvSpPr>
          <p:cNvPr id="363" name="CustomShape 2"/>
          <p:cNvSpPr/>
          <p:nvPr/>
        </p:nvSpPr>
        <p:spPr>
          <a:xfrm>
            <a:off x="439560" y="1079640"/>
            <a:ext cx="8249400" cy="6656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1400" spc="-1" strike="noStrike">
                <a:solidFill>
                  <a:srgbClr val="000000"/>
                </a:solidFill>
                <a:latin typeface="Century Schoolbook"/>
                <a:ea typeface="Century Schoolbook"/>
              </a:rPr>
              <a:t>A polytopic approach refers to modeling uncertain or nonlinear systems using a convex polytope to describe the system's dynamics. </a:t>
            </a:r>
            <a:endParaRPr b="0" lang="en-US" sz="1400" spc="-1" strike="noStrike">
              <a:latin typeface="Arial"/>
            </a:endParaRPr>
          </a:p>
          <a:p>
            <a:pPr>
              <a:lnSpc>
                <a:spcPct val="100000"/>
              </a:lnSpc>
              <a:tabLst>
                <a:tab algn="l" pos="0"/>
              </a:tabLst>
            </a:pPr>
            <a:r>
              <a:rPr b="0" lang="en-US" sz="1400" spc="-1" strike="noStrike">
                <a:solidFill>
                  <a:srgbClr val="000000"/>
                </a:solidFill>
                <a:latin typeface="Century Schoolbook"/>
                <a:ea typeface="Century Schoolbook"/>
              </a:rPr>
              <a:t>A convex polytope is a geometric shape defined by a finite set of vertices or linear inequalities.</a:t>
            </a:r>
            <a:endParaRPr b="0" lang="en-US" sz="1400" spc="-1" strike="noStrike">
              <a:latin typeface="Arial"/>
            </a:endParaRPr>
          </a:p>
        </p:txBody>
      </p:sp>
      <p:sp>
        <p:nvSpPr>
          <p:cNvPr id="364" name="CustomShape 3"/>
          <p:cNvSpPr/>
          <p:nvPr/>
        </p:nvSpPr>
        <p:spPr>
          <a:xfrm>
            <a:off x="447120" y="4932720"/>
            <a:ext cx="8249400" cy="6656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1400" spc="-1" strike="noStrike">
                <a:solidFill>
                  <a:srgbClr val="000000"/>
                </a:solidFill>
                <a:latin typeface="Century Schoolbook"/>
                <a:ea typeface="Century Schoolbook"/>
              </a:rPr>
              <a:t>Each dot represents a local LTI model in function of scheduling parameters. The </a:t>
            </a:r>
            <a:r>
              <a:rPr b="1" lang="en-US" sz="1400" spc="-1" strike="noStrike">
                <a:solidFill>
                  <a:srgbClr val="000000"/>
                </a:solidFill>
                <a:latin typeface="Century Schoolbook"/>
                <a:ea typeface="Century Schoolbook"/>
              </a:rPr>
              <a:t>polytope is defined by limits of the scheduling parameters</a:t>
            </a:r>
            <a:r>
              <a:rPr b="0" lang="en-US" sz="1400" spc="-1" strike="noStrike">
                <a:solidFill>
                  <a:srgbClr val="000000"/>
                </a:solidFill>
                <a:latin typeface="Century Schoolbook"/>
                <a:ea typeface="Century Schoolbook"/>
              </a:rPr>
              <a:t> (Mach, Altitude and Airspeed).</a:t>
            </a:r>
            <a:endParaRPr b="0" lang="en-US" sz="1400" spc="-1" strike="noStrike">
              <a:latin typeface="Arial"/>
            </a:endParaRPr>
          </a:p>
        </p:txBody>
      </p:sp>
      <p:pic>
        <p:nvPicPr>
          <p:cNvPr id="365" name="Google Shape;407;p33" descr=""/>
          <p:cNvPicPr/>
          <p:nvPr/>
        </p:nvPicPr>
        <p:blipFill>
          <a:blip r:embed="rId1"/>
          <a:srcRect l="0" t="17146" r="0" b="22676"/>
          <a:stretch/>
        </p:blipFill>
        <p:spPr>
          <a:xfrm>
            <a:off x="1019160" y="2109960"/>
            <a:ext cx="6774480" cy="2711520"/>
          </a:xfrm>
          <a:prstGeom prst="rect">
            <a:avLst/>
          </a:prstGeom>
          <a:ln>
            <a:noFill/>
          </a:ln>
        </p:spPr>
      </p:pic>
      <p:sp>
        <p:nvSpPr>
          <p:cNvPr id="366" name="TextShape 4"/>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EA3457DB-DE0A-4B51-B8F8-86E9CA62105E}"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367" name="CustomShape 5"/>
          <p:cNvSpPr/>
          <p:nvPr/>
        </p:nvSpPr>
        <p:spPr>
          <a:xfrm>
            <a:off x="551520" y="5856840"/>
            <a:ext cx="8006760" cy="5482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000000"/>
                </a:solidFill>
                <a:latin typeface="Arial"/>
                <a:ea typeface="Arial"/>
              </a:rPr>
              <a:t>Atoui, H., Sename, O., Milanés, V., &amp; Martinez, J. J. (2021). LPV-based autonomous vehicle lateral controllers: A comparative analysis. IEEE Transactions on Intelligent Transportation Systems, 23(8), 13570-13581.</a:t>
            </a:r>
            <a:endParaRPr b="0" lang="en-US" sz="800" spc="-1" strike="noStrike">
              <a:latin typeface="Arial"/>
            </a:endParaRPr>
          </a:p>
          <a:p>
            <a:pPr>
              <a:lnSpc>
                <a:spcPct val="100000"/>
              </a:lnSpc>
              <a:tabLst>
                <a:tab algn="l" pos="0"/>
              </a:tabLst>
            </a:pPr>
            <a:endParaRPr b="0" lang="en-US" sz="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TextShape 1"/>
          <p:cNvSpPr txBox="1"/>
          <p:nvPr/>
        </p:nvSpPr>
        <p:spPr>
          <a:xfrm>
            <a:off x="311760" y="593280"/>
            <a:ext cx="8520120" cy="763200"/>
          </a:xfrm>
          <a:prstGeom prst="rect">
            <a:avLst/>
          </a:prstGeom>
          <a:noFill/>
          <a:ln w="9360">
            <a:noFill/>
          </a:ln>
        </p:spPr>
        <p:txBody>
          <a:bodyPr tIns="91440" bIns="91440" anchor="ctr">
            <a:noAutofit/>
          </a:bodyPr>
          <a:p>
            <a:pPr marL="457200" algn="ctr">
              <a:lnSpc>
                <a:spcPct val="100000"/>
              </a:lnSpc>
              <a:tabLst>
                <a:tab algn="l" pos="0"/>
              </a:tabLst>
            </a:pPr>
            <a:r>
              <a:rPr b="1" lang="en-US" sz="1800" spc="-1" strike="noStrike">
                <a:solidFill>
                  <a:srgbClr val="000000"/>
                </a:solidFill>
                <a:latin typeface="Century Schoolbook"/>
                <a:ea typeface="Century Schoolbook"/>
              </a:rPr>
              <a:t>PART I: State of Health (SoH) Assessment of Lithium-Ion Batteries</a:t>
            </a:r>
            <a:endParaRPr b="0" lang="en-US" sz="1800" spc="-1" strike="noStrike">
              <a:solidFill>
                <a:srgbClr val="000000"/>
              </a:solidFill>
              <a:latin typeface="Arial"/>
            </a:endParaRPr>
          </a:p>
        </p:txBody>
      </p:sp>
      <p:sp>
        <p:nvSpPr>
          <p:cNvPr id="107" name="TextShape 2"/>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Motivations</a:t>
            </a:r>
            <a:endParaRPr b="0" lang="en-US" sz="1400" spc="-1" strike="noStrike">
              <a:solidFill>
                <a:srgbClr val="000000"/>
              </a:solidFill>
              <a:latin typeface="Arial"/>
            </a:endParaRPr>
          </a:p>
        </p:txBody>
      </p:sp>
      <p:sp>
        <p:nvSpPr>
          <p:cNvPr id="108"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77AD3534-F37F-435B-B51C-306E9AB55533}"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CustomShape 1"/>
          <p:cNvSpPr/>
          <p:nvPr/>
        </p:nvSpPr>
        <p:spPr>
          <a:xfrm>
            <a:off x="768960" y="5709600"/>
            <a:ext cx="770292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Necessary and sufficient to guarantee stability in the vertices of the polytope.</a:t>
            </a:r>
            <a:endParaRPr b="0" lang="en-US" sz="1400" spc="-1" strike="noStrike">
              <a:latin typeface="Arial"/>
            </a:endParaRPr>
          </a:p>
        </p:txBody>
      </p:sp>
      <p:sp>
        <p:nvSpPr>
          <p:cNvPr id="369" name="TextShape 2"/>
          <p:cNvSpPr txBox="1"/>
          <p:nvPr/>
        </p:nvSpPr>
        <p:spPr>
          <a:xfrm>
            <a:off x="311760" y="8532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Find robust observer gain L: polytopic approach</a:t>
            </a:r>
            <a:endParaRPr b="0" lang="en-US" sz="1800" spc="-1" strike="noStrike">
              <a:solidFill>
                <a:srgbClr val="000000"/>
              </a:solidFill>
              <a:latin typeface="Arial"/>
            </a:endParaRPr>
          </a:p>
        </p:txBody>
      </p:sp>
      <p:sp>
        <p:nvSpPr>
          <p:cNvPr id="370" name="CustomShape 3"/>
          <p:cNvSpPr/>
          <p:nvPr/>
        </p:nvSpPr>
        <p:spPr>
          <a:xfrm>
            <a:off x="439560" y="1079640"/>
            <a:ext cx="8249400" cy="6656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1400" spc="-1" strike="noStrike">
                <a:solidFill>
                  <a:srgbClr val="000000"/>
                </a:solidFill>
                <a:latin typeface="Century Schoolbook"/>
                <a:ea typeface="Century Schoolbook"/>
              </a:rPr>
              <a:t>A polytopic approach refers to modeling uncertain or nonlinear systems using a convex polytope to describe the system's dynamics. </a:t>
            </a:r>
            <a:endParaRPr b="0" lang="en-US" sz="1400" spc="-1" strike="noStrike">
              <a:latin typeface="Arial"/>
            </a:endParaRPr>
          </a:p>
          <a:p>
            <a:pPr>
              <a:lnSpc>
                <a:spcPct val="100000"/>
              </a:lnSpc>
              <a:tabLst>
                <a:tab algn="l" pos="0"/>
              </a:tabLst>
            </a:pPr>
            <a:r>
              <a:rPr b="0" lang="en-US" sz="1400" spc="-1" strike="noStrike">
                <a:solidFill>
                  <a:srgbClr val="000000"/>
                </a:solidFill>
                <a:latin typeface="Century Schoolbook"/>
                <a:ea typeface="Century Schoolbook"/>
              </a:rPr>
              <a:t>A convex polytope is a geometric shape defined by a finite set of vertices or linear inequalities.</a:t>
            </a:r>
            <a:endParaRPr b="0" lang="en-US" sz="1400" spc="-1" strike="noStrike">
              <a:latin typeface="Arial"/>
            </a:endParaRPr>
          </a:p>
        </p:txBody>
      </p:sp>
      <p:sp>
        <p:nvSpPr>
          <p:cNvPr id="371" name="CustomShape 4"/>
          <p:cNvSpPr/>
          <p:nvPr/>
        </p:nvSpPr>
        <p:spPr>
          <a:xfrm>
            <a:off x="447120" y="4932720"/>
            <a:ext cx="8249400" cy="66564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1400" spc="-1" strike="noStrike">
                <a:solidFill>
                  <a:srgbClr val="000000"/>
                </a:solidFill>
                <a:latin typeface="Century Schoolbook"/>
                <a:ea typeface="Century Schoolbook"/>
              </a:rPr>
              <a:t>Each dot represents a local LTI model in function of scheduling parameters. The polytope is defined by limits of the scheduling parameters (Mach, Altitude and Airspeed).</a:t>
            </a:r>
            <a:endParaRPr b="0" lang="en-US" sz="1400" spc="-1" strike="noStrike">
              <a:latin typeface="Arial"/>
            </a:endParaRPr>
          </a:p>
        </p:txBody>
      </p:sp>
      <p:pic>
        <p:nvPicPr>
          <p:cNvPr id="372" name="Google Shape;418;p34" descr=""/>
          <p:cNvPicPr/>
          <p:nvPr/>
        </p:nvPicPr>
        <p:blipFill>
          <a:blip r:embed="rId1"/>
          <a:srcRect l="0" t="17146" r="0" b="22676"/>
          <a:stretch/>
        </p:blipFill>
        <p:spPr>
          <a:xfrm>
            <a:off x="1019160" y="2109960"/>
            <a:ext cx="6774480" cy="2711520"/>
          </a:xfrm>
          <a:prstGeom prst="rect">
            <a:avLst/>
          </a:prstGeom>
          <a:ln>
            <a:noFill/>
          </a:ln>
        </p:spPr>
      </p:pic>
      <p:sp>
        <p:nvSpPr>
          <p:cNvPr id="373" name="TextShape 5"/>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DCAF3864-F224-498F-B77E-76AA82C7E60A}"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4" name="TextShape 1"/>
          <p:cNvSpPr txBox="1"/>
          <p:nvPr/>
        </p:nvSpPr>
        <p:spPr>
          <a:xfrm>
            <a:off x="311760" y="-1620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u="sng">
                <a:solidFill>
                  <a:srgbClr val="000000"/>
                </a:solidFill>
                <a:uFillTx/>
                <a:latin typeface="Century Schoolbook"/>
                <a:ea typeface="Century Schoolbook"/>
              </a:rPr>
              <a:t>Robust observer</a:t>
            </a:r>
            <a:r>
              <a:rPr b="1" lang="en-US" sz="1800" spc="-1" strike="noStrike">
                <a:solidFill>
                  <a:srgbClr val="000000"/>
                </a:solidFill>
                <a:latin typeface="Century Schoolbook"/>
                <a:ea typeface="Century Schoolbook"/>
              </a:rPr>
              <a:t> formulation</a:t>
            </a:r>
            <a:endParaRPr b="0" lang="en-US" sz="1800" spc="-1" strike="noStrike">
              <a:solidFill>
                <a:srgbClr val="000000"/>
              </a:solidFill>
              <a:latin typeface="Arial"/>
            </a:endParaRPr>
          </a:p>
        </p:txBody>
      </p:sp>
      <p:sp>
        <p:nvSpPr>
          <p:cNvPr id="375" name="CustomShape 2"/>
          <p:cNvSpPr/>
          <p:nvPr/>
        </p:nvSpPr>
        <p:spPr>
          <a:xfrm>
            <a:off x="439560" y="978120"/>
            <a:ext cx="8249400" cy="475200"/>
          </a:xfrm>
          <a:prstGeom prst="rect">
            <a:avLst/>
          </a:prstGeom>
          <a:noFill/>
          <a:ln>
            <a:noFill/>
          </a:ln>
        </p:spPr>
        <p:style>
          <a:lnRef idx="0"/>
          <a:fillRef idx="0"/>
          <a:effectRef idx="0"/>
          <a:fontRef idx="minor"/>
        </p:style>
        <p:txBody>
          <a:bodyPr tIns="91440" bIns="91440">
            <a:noAutofit/>
          </a:bodyPr>
          <a:p>
            <a:pPr marL="457200" indent="-317160">
              <a:lnSpc>
                <a:spcPct val="100000"/>
              </a:lnSpc>
              <a:buClr>
                <a:srgbClr val="000000"/>
              </a:buClr>
              <a:buFont typeface="Century Schoolbook"/>
              <a:buChar char="-"/>
            </a:pPr>
            <a:r>
              <a:rPr b="0" lang="en-US" sz="1400" spc="-1" strike="noStrike">
                <a:solidFill>
                  <a:srgbClr val="000000"/>
                </a:solidFill>
                <a:latin typeface="Century Schoolbook"/>
                <a:ea typeface="Century Schoolbook"/>
              </a:rPr>
              <a:t>Based on Linear Quadratic-Regulator (LQR) problem</a:t>
            </a:r>
            <a:endParaRPr b="0" lang="en-US" sz="1400" spc="-1" strike="noStrike">
              <a:latin typeface="Arial"/>
            </a:endParaRPr>
          </a:p>
        </p:txBody>
      </p:sp>
      <p:pic>
        <p:nvPicPr>
          <p:cNvPr id="376" name="Google Shape;426;p35" descr=""/>
          <p:cNvPicPr/>
          <p:nvPr/>
        </p:nvPicPr>
        <p:blipFill>
          <a:blip r:embed="rId1"/>
          <a:srcRect l="0" t="0" r="0" b="29705"/>
          <a:stretch/>
        </p:blipFill>
        <p:spPr>
          <a:xfrm>
            <a:off x="1140840" y="1453680"/>
            <a:ext cx="6506280" cy="1812600"/>
          </a:xfrm>
          <a:prstGeom prst="rect">
            <a:avLst/>
          </a:prstGeom>
          <a:ln>
            <a:noFill/>
          </a:ln>
        </p:spPr>
      </p:pic>
      <p:sp>
        <p:nvSpPr>
          <p:cNvPr id="377"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165AB449-0AF2-4135-B8E7-98C92E541687}"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TextShape 1"/>
          <p:cNvSpPr txBox="1"/>
          <p:nvPr/>
        </p:nvSpPr>
        <p:spPr>
          <a:xfrm>
            <a:off x="311760" y="-1620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u="sng">
                <a:solidFill>
                  <a:srgbClr val="000000"/>
                </a:solidFill>
                <a:uFillTx/>
                <a:latin typeface="Century Schoolbook"/>
                <a:ea typeface="Century Schoolbook"/>
              </a:rPr>
              <a:t>Robust observer</a:t>
            </a:r>
            <a:r>
              <a:rPr b="1" lang="en-US" sz="1800" spc="-1" strike="noStrike">
                <a:solidFill>
                  <a:srgbClr val="000000"/>
                </a:solidFill>
                <a:latin typeface="Century Schoolbook"/>
                <a:ea typeface="Century Schoolbook"/>
              </a:rPr>
              <a:t> formulation</a:t>
            </a:r>
            <a:endParaRPr b="0" lang="en-US" sz="1800" spc="-1" strike="noStrike">
              <a:solidFill>
                <a:srgbClr val="000000"/>
              </a:solidFill>
              <a:latin typeface="Arial"/>
            </a:endParaRPr>
          </a:p>
        </p:txBody>
      </p:sp>
      <p:sp>
        <p:nvSpPr>
          <p:cNvPr id="379" name="CustomShape 2"/>
          <p:cNvSpPr/>
          <p:nvPr/>
        </p:nvSpPr>
        <p:spPr>
          <a:xfrm>
            <a:off x="439560" y="978120"/>
            <a:ext cx="8249400" cy="475200"/>
          </a:xfrm>
          <a:prstGeom prst="rect">
            <a:avLst/>
          </a:prstGeom>
          <a:noFill/>
          <a:ln>
            <a:noFill/>
          </a:ln>
        </p:spPr>
        <p:style>
          <a:lnRef idx="0"/>
          <a:fillRef idx="0"/>
          <a:effectRef idx="0"/>
          <a:fontRef idx="minor"/>
        </p:style>
        <p:txBody>
          <a:bodyPr tIns="91440" bIns="91440">
            <a:noAutofit/>
          </a:bodyPr>
          <a:p>
            <a:pPr marL="457200" indent="-317160">
              <a:lnSpc>
                <a:spcPct val="100000"/>
              </a:lnSpc>
              <a:buClr>
                <a:srgbClr val="000000"/>
              </a:buClr>
              <a:buFont typeface="Century Schoolbook"/>
              <a:buChar char="-"/>
            </a:pPr>
            <a:r>
              <a:rPr b="0" lang="en-US" sz="1400" spc="-1" strike="noStrike">
                <a:solidFill>
                  <a:srgbClr val="000000"/>
                </a:solidFill>
                <a:latin typeface="Century Schoolbook"/>
                <a:ea typeface="Century Schoolbook"/>
              </a:rPr>
              <a:t>Based on Linear Quadratic-Regulator (LQR) problem</a:t>
            </a:r>
            <a:endParaRPr b="0" lang="en-US" sz="1400" spc="-1" strike="noStrike">
              <a:latin typeface="Arial"/>
            </a:endParaRPr>
          </a:p>
        </p:txBody>
      </p:sp>
      <p:sp>
        <p:nvSpPr>
          <p:cNvPr id="380" name="CustomShape 3"/>
          <p:cNvSpPr/>
          <p:nvPr/>
        </p:nvSpPr>
        <p:spPr>
          <a:xfrm>
            <a:off x="582480" y="3418200"/>
            <a:ext cx="824940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0" lang="en-US" sz="1400" spc="-1" strike="noStrike">
                <a:solidFill>
                  <a:srgbClr val="000000"/>
                </a:solidFill>
                <a:latin typeface="Century Schoolbook"/>
                <a:ea typeface="Century Schoolbook"/>
              </a:rPr>
              <a:t>Adapted to the estimation problem instead of regulation </a:t>
            </a:r>
            <a:endParaRPr b="0" lang="en-US" sz="1400" spc="-1" strike="noStrike">
              <a:latin typeface="Arial"/>
            </a:endParaRPr>
          </a:p>
        </p:txBody>
      </p:sp>
      <p:pic>
        <p:nvPicPr>
          <p:cNvPr id="381" name="Google Shape;435;p36" descr=""/>
          <p:cNvPicPr/>
          <p:nvPr/>
        </p:nvPicPr>
        <p:blipFill>
          <a:blip r:embed="rId1"/>
          <a:srcRect l="0" t="16019" r="0" b="71814"/>
          <a:stretch/>
        </p:blipFill>
        <p:spPr>
          <a:xfrm>
            <a:off x="1174680" y="3893760"/>
            <a:ext cx="6506280" cy="377280"/>
          </a:xfrm>
          <a:prstGeom prst="rect">
            <a:avLst/>
          </a:prstGeom>
          <a:ln>
            <a:noFill/>
          </a:ln>
        </p:spPr>
      </p:pic>
      <p:pic>
        <p:nvPicPr>
          <p:cNvPr id="382" name="Google Shape;436;p36" descr=""/>
          <p:cNvPicPr/>
          <p:nvPr/>
        </p:nvPicPr>
        <p:blipFill>
          <a:blip r:embed="rId2"/>
          <a:srcRect l="0" t="0" r="0" b="29705"/>
          <a:stretch/>
        </p:blipFill>
        <p:spPr>
          <a:xfrm>
            <a:off x="1140840" y="1453680"/>
            <a:ext cx="6506280" cy="1812600"/>
          </a:xfrm>
          <a:prstGeom prst="rect">
            <a:avLst/>
          </a:prstGeom>
          <a:ln>
            <a:noFill/>
          </a:ln>
        </p:spPr>
      </p:pic>
      <p:sp>
        <p:nvSpPr>
          <p:cNvPr id="383" name="CustomShape 4"/>
          <p:cNvSpPr/>
          <p:nvPr/>
        </p:nvSpPr>
        <p:spPr>
          <a:xfrm>
            <a:off x="1094400" y="4472640"/>
            <a:ext cx="7112880" cy="4878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000" spc="-1" strike="noStrike">
                <a:solidFill>
                  <a:srgbClr val="ff0000"/>
                </a:solidFill>
                <a:latin typeface="Century Schoolbook"/>
                <a:ea typeface="Century Schoolbook"/>
              </a:rPr>
              <a:t>Find optimal and </a:t>
            </a:r>
            <a:r>
              <a:rPr b="1" lang="en-US" sz="1000" spc="-1" strike="noStrike" u="sng">
                <a:solidFill>
                  <a:srgbClr val="ff0000"/>
                </a:solidFill>
                <a:uFillTx/>
                <a:latin typeface="Century Schoolbook"/>
                <a:ea typeface="Century Schoolbook"/>
              </a:rPr>
              <a:t>robust</a:t>
            </a:r>
            <a:r>
              <a:rPr b="1" lang="en-US" sz="1000" spc="-1" strike="noStrike">
                <a:solidFill>
                  <a:srgbClr val="ff0000"/>
                </a:solidFill>
                <a:latin typeface="Century Schoolbook"/>
                <a:ea typeface="Century Schoolbook"/>
              </a:rPr>
              <a:t> L</a:t>
            </a:r>
            <a:endParaRPr b="0" lang="en-US" sz="1000" spc="-1" strike="noStrike">
              <a:latin typeface="Arial"/>
            </a:endParaRPr>
          </a:p>
          <a:p>
            <a:pPr algn="ctr">
              <a:lnSpc>
                <a:spcPct val="100000"/>
              </a:lnSpc>
              <a:tabLst>
                <a:tab algn="l" pos="0"/>
              </a:tabLst>
            </a:pPr>
            <a:r>
              <a:rPr b="1" lang="en-US" sz="1000" spc="-1" strike="noStrike">
                <a:solidFill>
                  <a:srgbClr val="ff0000"/>
                </a:solidFill>
                <a:latin typeface="Century Schoolbook"/>
                <a:ea typeface="Century Schoolbook"/>
              </a:rPr>
              <a:t>that stabilizes the system in every vertice of the polytope defined by the LPV model!</a:t>
            </a:r>
            <a:endParaRPr b="0" lang="en-US" sz="1000" spc="-1" strike="noStrike">
              <a:latin typeface="Arial"/>
            </a:endParaRPr>
          </a:p>
        </p:txBody>
      </p:sp>
      <p:sp>
        <p:nvSpPr>
          <p:cNvPr id="384" name="TextShape 5"/>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E345F5C2-025F-46A2-94BD-30B6335CE598}"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TextShape 1"/>
          <p:cNvSpPr txBox="1"/>
          <p:nvPr/>
        </p:nvSpPr>
        <p:spPr>
          <a:xfrm>
            <a:off x="311760" y="-1620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u="sng">
                <a:solidFill>
                  <a:srgbClr val="000000"/>
                </a:solidFill>
                <a:uFillTx/>
                <a:latin typeface="Century Schoolbook"/>
                <a:ea typeface="Century Schoolbook"/>
              </a:rPr>
              <a:t>Robust observer</a:t>
            </a:r>
            <a:r>
              <a:rPr b="1" lang="en-US" sz="1800" spc="-1" strike="noStrike">
                <a:solidFill>
                  <a:srgbClr val="000000"/>
                </a:solidFill>
                <a:latin typeface="Century Schoolbook"/>
                <a:ea typeface="Century Schoolbook"/>
              </a:rPr>
              <a:t> formulation</a:t>
            </a:r>
            <a:endParaRPr b="0" lang="en-US" sz="1800" spc="-1" strike="noStrike">
              <a:solidFill>
                <a:srgbClr val="000000"/>
              </a:solidFill>
              <a:latin typeface="Arial"/>
            </a:endParaRPr>
          </a:p>
        </p:txBody>
      </p:sp>
      <p:sp>
        <p:nvSpPr>
          <p:cNvPr id="386" name="CustomShape 2"/>
          <p:cNvSpPr/>
          <p:nvPr/>
        </p:nvSpPr>
        <p:spPr>
          <a:xfrm>
            <a:off x="439560" y="978120"/>
            <a:ext cx="8249400" cy="475200"/>
          </a:xfrm>
          <a:prstGeom prst="rect">
            <a:avLst/>
          </a:prstGeom>
          <a:noFill/>
          <a:ln>
            <a:noFill/>
          </a:ln>
        </p:spPr>
        <p:style>
          <a:lnRef idx="0"/>
          <a:fillRef idx="0"/>
          <a:effectRef idx="0"/>
          <a:fontRef idx="minor"/>
        </p:style>
        <p:txBody>
          <a:bodyPr tIns="91440" bIns="91440">
            <a:noAutofit/>
          </a:bodyPr>
          <a:p>
            <a:pPr marL="457200" indent="-317160">
              <a:lnSpc>
                <a:spcPct val="100000"/>
              </a:lnSpc>
              <a:buClr>
                <a:srgbClr val="000000"/>
              </a:buClr>
              <a:buFont typeface="Century Schoolbook"/>
              <a:buChar char="-"/>
            </a:pPr>
            <a:r>
              <a:rPr b="0" lang="en-US" sz="1400" spc="-1" strike="noStrike">
                <a:solidFill>
                  <a:srgbClr val="000000"/>
                </a:solidFill>
                <a:latin typeface="Century Schoolbook"/>
                <a:ea typeface="Century Schoolbook"/>
              </a:rPr>
              <a:t>Based on Linear Quadratic-Regulator (LQR) problem</a:t>
            </a:r>
            <a:endParaRPr b="0" lang="en-US" sz="1400" spc="-1" strike="noStrike">
              <a:latin typeface="Arial"/>
            </a:endParaRPr>
          </a:p>
        </p:txBody>
      </p:sp>
      <p:sp>
        <p:nvSpPr>
          <p:cNvPr id="387" name="CustomShape 3"/>
          <p:cNvSpPr/>
          <p:nvPr/>
        </p:nvSpPr>
        <p:spPr>
          <a:xfrm>
            <a:off x="582480" y="3418200"/>
            <a:ext cx="824940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0" lang="en-US" sz="1400" spc="-1" strike="noStrike">
                <a:solidFill>
                  <a:srgbClr val="000000"/>
                </a:solidFill>
                <a:latin typeface="Century Schoolbook"/>
                <a:ea typeface="Century Schoolbook"/>
              </a:rPr>
              <a:t>Adapted to the estimation problem instead of regulation </a:t>
            </a:r>
            <a:endParaRPr b="0" lang="en-US" sz="1400" spc="-1" strike="noStrike">
              <a:latin typeface="Arial"/>
            </a:endParaRPr>
          </a:p>
        </p:txBody>
      </p:sp>
      <p:pic>
        <p:nvPicPr>
          <p:cNvPr id="388" name="Google Shape;446;p37" descr=""/>
          <p:cNvPicPr/>
          <p:nvPr/>
        </p:nvPicPr>
        <p:blipFill>
          <a:blip r:embed="rId1"/>
          <a:srcRect l="0" t="16019" r="0" b="71814"/>
          <a:stretch/>
        </p:blipFill>
        <p:spPr>
          <a:xfrm>
            <a:off x="1174680" y="3893760"/>
            <a:ext cx="6506280" cy="377280"/>
          </a:xfrm>
          <a:prstGeom prst="rect">
            <a:avLst/>
          </a:prstGeom>
          <a:ln>
            <a:noFill/>
          </a:ln>
        </p:spPr>
      </p:pic>
      <p:pic>
        <p:nvPicPr>
          <p:cNvPr id="389" name="Google Shape;447;p37" descr=""/>
          <p:cNvPicPr/>
          <p:nvPr/>
        </p:nvPicPr>
        <p:blipFill>
          <a:blip r:embed="rId2"/>
          <a:srcRect l="0" t="0" r="0" b="29705"/>
          <a:stretch/>
        </p:blipFill>
        <p:spPr>
          <a:xfrm>
            <a:off x="1140840" y="1453680"/>
            <a:ext cx="6506280" cy="1812600"/>
          </a:xfrm>
          <a:prstGeom prst="rect">
            <a:avLst/>
          </a:prstGeom>
          <a:ln>
            <a:noFill/>
          </a:ln>
        </p:spPr>
      </p:pic>
      <p:sp>
        <p:nvSpPr>
          <p:cNvPr id="390" name="CustomShape 4"/>
          <p:cNvSpPr/>
          <p:nvPr/>
        </p:nvSpPr>
        <p:spPr>
          <a:xfrm>
            <a:off x="582480" y="4903920"/>
            <a:ext cx="8249400" cy="60948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Reformulated as Linear Matrix Inequality (LMI) form </a:t>
            </a:r>
            <a:endParaRPr b="0" lang="en-US" sz="1400" spc="-1" strike="noStrike">
              <a:latin typeface="Arial"/>
            </a:endParaRPr>
          </a:p>
          <a:p>
            <a:pPr algn="ctr">
              <a:lnSpc>
                <a:spcPct val="100000"/>
              </a:lnSpc>
              <a:tabLst>
                <a:tab algn="l" pos="0"/>
              </a:tabLst>
            </a:pPr>
            <a:r>
              <a:rPr b="1" lang="en-US" sz="1400" spc="-1" strike="noStrike">
                <a:solidFill>
                  <a:srgbClr val="000000"/>
                </a:solidFill>
                <a:latin typeface="Century Schoolbook"/>
                <a:ea typeface="Century Schoolbook"/>
              </a:rPr>
              <a:t>solved using numerical algorithms</a:t>
            </a:r>
            <a:endParaRPr b="0" lang="en-US" sz="1400" spc="-1" strike="noStrike">
              <a:latin typeface="Arial"/>
            </a:endParaRPr>
          </a:p>
        </p:txBody>
      </p:sp>
      <p:sp>
        <p:nvSpPr>
          <p:cNvPr id="391" name="CustomShape 5"/>
          <p:cNvSpPr/>
          <p:nvPr/>
        </p:nvSpPr>
        <p:spPr>
          <a:xfrm>
            <a:off x="1094400" y="4472640"/>
            <a:ext cx="7112880" cy="4878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000" spc="-1" strike="noStrike">
                <a:solidFill>
                  <a:srgbClr val="ff0000"/>
                </a:solidFill>
                <a:latin typeface="Century Schoolbook"/>
                <a:ea typeface="Century Schoolbook"/>
              </a:rPr>
              <a:t>Find optimal and </a:t>
            </a:r>
            <a:r>
              <a:rPr b="1" lang="en-US" sz="1000" spc="-1" strike="noStrike" u="sng">
                <a:solidFill>
                  <a:srgbClr val="ff0000"/>
                </a:solidFill>
                <a:uFillTx/>
                <a:latin typeface="Century Schoolbook"/>
                <a:ea typeface="Century Schoolbook"/>
              </a:rPr>
              <a:t>robust</a:t>
            </a:r>
            <a:r>
              <a:rPr b="1" lang="en-US" sz="1000" spc="-1" strike="noStrike">
                <a:solidFill>
                  <a:srgbClr val="ff0000"/>
                </a:solidFill>
                <a:latin typeface="Century Schoolbook"/>
                <a:ea typeface="Century Schoolbook"/>
              </a:rPr>
              <a:t> L</a:t>
            </a:r>
            <a:endParaRPr b="0" lang="en-US" sz="1000" spc="-1" strike="noStrike">
              <a:latin typeface="Arial"/>
            </a:endParaRPr>
          </a:p>
          <a:p>
            <a:pPr algn="ctr">
              <a:lnSpc>
                <a:spcPct val="100000"/>
              </a:lnSpc>
              <a:tabLst>
                <a:tab algn="l" pos="0"/>
              </a:tabLst>
            </a:pPr>
            <a:r>
              <a:rPr b="1" lang="en-US" sz="1000" spc="-1" strike="noStrike">
                <a:solidFill>
                  <a:srgbClr val="ff0000"/>
                </a:solidFill>
                <a:latin typeface="Century Schoolbook"/>
                <a:ea typeface="Century Schoolbook"/>
              </a:rPr>
              <a:t>that stabilizes the system in every vertice of the polytope defined by the LPV model!</a:t>
            </a:r>
            <a:endParaRPr b="0" lang="en-US" sz="1000" spc="-1" strike="noStrike">
              <a:latin typeface="Arial"/>
            </a:endParaRPr>
          </a:p>
        </p:txBody>
      </p:sp>
      <p:sp>
        <p:nvSpPr>
          <p:cNvPr id="392"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5292A5BC-E4C0-44C7-8C07-B9E000BA66B4}"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3" name="TextShape 1"/>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Results I: simulation data</a:t>
            </a: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p:txBody>
      </p:sp>
      <p:sp>
        <p:nvSpPr>
          <p:cNvPr id="394"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DB5DCE05-3A43-4CC8-80BA-0DBB85D5E705}"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5"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Degradation rate model for increase simulation</a:t>
            </a:r>
            <a:endParaRPr b="0" lang="en-US" sz="1800" spc="-1" strike="noStrike">
              <a:solidFill>
                <a:srgbClr val="000000"/>
              </a:solidFill>
              <a:latin typeface="Arial"/>
            </a:endParaRPr>
          </a:p>
        </p:txBody>
      </p:sp>
      <p:sp>
        <p:nvSpPr>
          <p:cNvPr id="396" name="CustomShape 2"/>
          <p:cNvSpPr/>
          <p:nvPr/>
        </p:nvSpPr>
        <p:spPr>
          <a:xfrm>
            <a:off x="465840" y="5702400"/>
            <a:ext cx="8039520" cy="59868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1000" spc="-1" strike="noStrike">
                <a:solidFill>
                  <a:srgbClr val="000000"/>
                </a:solidFill>
                <a:latin typeface="Century Schoolbook"/>
                <a:ea typeface="Century Schoolbook"/>
              </a:rPr>
              <a:t>*Joule's first law: relationship between the heat generated and the current flowing through a conductor</a:t>
            </a:r>
            <a:endParaRPr b="0" lang="en-US" sz="1000" spc="-1" strike="noStrike">
              <a:latin typeface="Arial"/>
            </a:endParaRPr>
          </a:p>
        </p:txBody>
      </p:sp>
      <p:pic>
        <p:nvPicPr>
          <p:cNvPr id="397" name="Google Shape;463;p39" descr=""/>
          <p:cNvPicPr/>
          <p:nvPr/>
        </p:nvPicPr>
        <p:blipFill>
          <a:blip r:embed="rId1"/>
          <a:stretch/>
        </p:blipFill>
        <p:spPr>
          <a:xfrm>
            <a:off x="2054160" y="2133720"/>
            <a:ext cx="4101840" cy="598680"/>
          </a:xfrm>
          <a:prstGeom prst="rect">
            <a:avLst/>
          </a:prstGeom>
          <a:ln>
            <a:noFill/>
          </a:ln>
        </p:spPr>
      </p:pic>
      <p:sp>
        <p:nvSpPr>
          <p:cNvPr id="398" name="CustomShape 3"/>
          <p:cNvSpPr/>
          <p:nvPr/>
        </p:nvSpPr>
        <p:spPr>
          <a:xfrm rot="5400000">
            <a:off x="4642560" y="2142720"/>
            <a:ext cx="220320" cy="1222560"/>
          </a:xfrm>
          <a:prstGeom prst="rightBrace">
            <a:avLst>
              <a:gd name="adj1" fmla="val 50000"/>
              <a:gd name="adj2" fmla="val 50000"/>
            </a:avLst>
          </a:prstGeom>
          <a:noFill/>
          <a:ln w="9360">
            <a:solidFill>
              <a:srgbClr val="ff0000"/>
            </a:solidFill>
            <a:round/>
          </a:ln>
        </p:spPr>
        <p:style>
          <a:lnRef idx="0"/>
          <a:fillRef idx="0"/>
          <a:effectRef idx="0"/>
          <a:fontRef idx="minor"/>
        </p:style>
      </p:sp>
      <p:sp>
        <p:nvSpPr>
          <p:cNvPr id="399" name="CustomShape 4"/>
          <p:cNvSpPr/>
          <p:nvPr/>
        </p:nvSpPr>
        <p:spPr>
          <a:xfrm>
            <a:off x="4314240" y="2915280"/>
            <a:ext cx="876960" cy="3049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i="1" lang="en-US" sz="800" spc="-1" strike="noStrike">
                <a:solidFill>
                  <a:srgbClr val="ff0000"/>
                </a:solidFill>
                <a:latin typeface="Arial"/>
                <a:ea typeface="Arial"/>
              </a:rPr>
              <a:t>Joule’s effect</a:t>
            </a:r>
            <a:endParaRPr b="0" lang="en-US" sz="800" spc="-1" strike="noStrike">
              <a:latin typeface="Arial"/>
            </a:endParaRPr>
          </a:p>
        </p:txBody>
      </p:sp>
      <p:sp>
        <p:nvSpPr>
          <p:cNvPr id="400" name="CustomShape 5"/>
          <p:cNvSpPr/>
          <p:nvPr/>
        </p:nvSpPr>
        <p:spPr>
          <a:xfrm>
            <a:off x="582480" y="3418200"/>
            <a:ext cx="824940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ff0000"/>
                </a:solidFill>
                <a:latin typeface="Century Schoolbook"/>
                <a:ea typeface="Century Schoolbook"/>
              </a:rPr>
              <a:t>SoC and current depends on the operation</a:t>
            </a:r>
            <a:endParaRPr b="0" lang="en-US" sz="1400" spc="-1" strike="noStrike">
              <a:latin typeface="Arial"/>
            </a:endParaRPr>
          </a:p>
        </p:txBody>
      </p:sp>
      <p:sp>
        <p:nvSpPr>
          <p:cNvPr id="401" name="CustomShape 6"/>
          <p:cNvSpPr/>
          <p:nvPr/>
        </p:nvSpPr>
        <p:spPr>
          <a:xfrm rot="16200000">
            <a:off x="3808080" y="2058120"/>
            <a:ext cx="105120" cy="394920"/>
          </a:xfrm>
          <a:prstGeom prst="rightBrace">
            <a:avLst>
              <a:gd name="adj1" fmla="val 50000"/>
              <a:gd name="adj2" fmla="val 50000"/>
            </a:avLst>
          </a:prstGeom>
          <a:noFill/>
          <a:ln w="9360">
            <a:solidFill>
              <a:schemeClr val="dk2"/>
            </a:solidFill>
            <a:round/>
          </a:ln>
        </p:spPr>
        <p:style>
          <a:lnRef idx="0"/>
          <a:fillRef idx="0"/>
          <a:effectRef idx="0"/>
          <a:fontRef idx="minor"/>
        </p:style>
      </p:sp>
      <p:sp>
        <p:nvSpPr>
          <p:cNvPr id="402" name="CustomShape 7"/>
          <p:cNvSpPr/>
          <p:nvPr/>
        </p:nvSpPr>
        <p:spPr>
          <a:xfrm>
            <a:off x="3295440" y="1846440"/>
            <a:ext cx="1276200" cy="30492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0" i="1" lang="en-US" sz="800" spc="-1" strike="noStrike">
                <a:solidFill>
                  <a:srgbClr val="0000ff"/>
                </a:solidFill>
                <a:latin typeface="Arial"/>
                <a:ea typeface="Arial"/>
              </a:rPr>
              <a:t>random parameter</a:t>
            </a:r>
            <a:endParaRPr b="0" lang="en-US" sz="800" spc="-1" strike="noStrike">
              <a:latin typeface="Arial"/>
            </a:endParaRPr>
          </a:p>
        </p:txBody>
      </p:sp>
      <p:sp>
        <p:nvSpPr>
          <p:cNvPr id="403" name="TextShape 8"/>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4ADDA036-5DE0-4075-A0F9-5C836486BFBD}"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results during discharging</a:t>
            </a:r>
            <a:endParaRPr b="0" lang="en-US" sz="1800" spc="-1" strike="noStrike">
              <a:solidFill>
                <a:srgbClr val="000000"/>
              </a:solidFill>
              <a:latin typeface="Arial"/>
            </a:endParaRPr>
          </a:p>
        </p:txBody>
      </p:sp>
      <p:sp>
        <p:nvSpPr>
          <p:cNvPr id="405"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49BAA442-377A-4903-AC34-6C2F56972BCF}" type="slidenum">
              <a:rPr b="0" lang="en-US" sz="1300" spc="-1" strike="noStrike">
                <a:solidFill>
                  <a:srgbClr val="000000"/>
                </a:solidFill>
                <a:latin typeface="Arial"/>
                <a:ea typeface="Arial"/>
              </a:rPr>
              <a:t>&lt;number&gt;</a:t>
            </a:fld>
            <a:endParaRPr b="0" lang="en-US" sz="1300" spc="-1" strike="noStrike">
              <a:latin typeface="Times New Roman"/>
            </a:endParaRPr>
          </a:p>
        </p:txBody>
      </p:sp>
      <p:pic>
        <p:nvPicPr>
          <p:cNvPr id="406" name="Google Shape;476;p40" descr=""/>
          <p:cNvPicPr/>
          <p:nvPr/>
        </p:nvPicPr>
        <p:blipFill>
          <a:blip r:embed="rId1"/>
          <a:stretch/>
        </p:blipFill>
        <p:spPr>
          <a:xfrm>
            <a:off x="37080" y="1973160"/>
            <a:ext cx="4461480" cy="3740400"/>
          </a:xfrm>
          <a:prstGeom prst="rect">
            <a:avLst/>
          </a:prstGeom>
          <a:ln>
            <a:noFill/>
          </a:ln>
        </p:spPr>
      </p:pic>
      <p:sp>
        <p:nvSpPr>
          <p:cNvPr id="407" name="CustomShape 3"/>
          <p:cNvSpPr/>
          <p:nvPr/>
        </p:nvSpPr>
        <p:spPr>
          <a:xfrm>
            <a:off x="1746720" y="1733400"/>
            <a:ext cx="147060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early life cycle</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results during discharging after 5000 cycles</a:t>
            </a:r>
            <a:endParaRPr b="0" lang="en-US" sz="1800" spc="-1" strike="noStrike">
              <a:solidFill>
                <a:srgbClr val="000000"/>
              </a:solidFill>
              <a:latin typeface="Arial"/>
            </a:endParaRPr>
          </a:p>
        </p:txBody>
      </p:sp>
      <p:sp>
        <p:nvSpPr>
          <p:cNvPr id="409" name="CustomShape 2"/>
          <p:cNvSpPr/>
          <p:nvPr/>
        </p:nvSpPr>
        <p:spPr>
          <a:xfrm>
            <a:off x="447120" y="5822640"/>
            <a:ext cx="824940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ff0000"/>
                </a:solidFill>
                <a:latin typeface="Century Schoolbook"/>
                <a:ea typeface="Century Schoolbook"/>
              </a:rPr>
              <a:t>Both electrical and degradation states are estimated for different levels of degradation</a:t>
            </a:r>
            <a:endParaRPr b="0" lang="en-US" sz="1400" spc="-1" strike="noStrike">
              <a:latin typeface="Arial"/>
            </a:endParaRPr>
          </a:p>
        </p:txBody>
      </p:sp>
      <p:sp>
        <p:nvSpPr>
          <p:cNvPr id="410"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C2F8CA77-5E5F-464D-8B93-CF6653E5D5F9}" type="slidenum">
              <a:rPr b="0" lang="en-US" sz="1300" spc="-1" strike="noStrike">
                <a:solidFill>
                  <a:srgbClr val="000000"/>
                </a:solidFill>
                <a:latin typeface="Arial"/>
                <a:ea typeface="Arial"/>
              </a:rPr>
              <a:t>&lt;number&gt;</a:t>
            </a:fld>
            <a:endParaRPr b="0" lang="en-US" sz="1300" spc="-1" strike="noStrike">
              <a:latin typeface="Times New Roman"/>
            </a:endParaRPr>
          </a:p>
        </p:txBody>
      </p:sp>
      <p:pic>
        <p:nvPicPr>
          <p:cNvPr id="411" name="Google Shape;485;p41" descr=""/>
          <p:cNvPicPr/>
          <p:nvPr/>
        </p:nvPicPr>
        <p:blipFill>
          <a:blip r:embed="rId1"/>
          <a:stretch/>
        </p:blipFill>
        <p:spPr>
          <a:xfrm>
            <a:off x="4326120" y="1973160"/>
            <a:ext cx="4461480" cy="3740400"/>
          </a:xfrm>
          <a:prstGeom prst="rect">
            <a:avLst/>
          </a:prstGeom>
          <a:ln>
            <a:noFill/>
          </a:ln>
        </p:spPr>
      </p:pic>
      <p:pic>
        <p:nvPicPr>
          <p:cNvPr id="412" name="Google Shape;486;p41" descr=""/>
          <p:cNvPicPr/>
          <p:nvPr/>
        </p:nvPicPr>
        <p:blipFill>
          <a:blip r:embed="rId2"/>
          <a:stretch/>
        </p:blipFill>
        <p:spPr>
          <a:xfrm>
            <a:off x="37080" y="1973160"/>
            <a:ext cx="4461480" cy="3740400"/>
          </a:xfrm>
          <a:prstGeom prst="rect">
            <a:avLst/>
          </a:prstGeom>
          <a:ln>
            <a:noFill/>
          </a:ln>
        </p:spPr>
      </p:pic>
      <p:sp>
        <p:nvSpPr>
          <p:cNvPr id="413" name="CustomShape 4"/>
          <p:cNvSpPr/>
          <p:nvPr/>
        </p:nvSpPr>
        <p:spPr>
          <a:xfrm>
            <a:off x="1746720" y="1733400"/>
            <a:ext cx="147060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early life cycle</a:t>
            </a:r>
            <a:endParaRPr b="0" lang="en-US" sz="1400" spc="-1" strike="noStrike">
              <a:latin typeface="Arial"/>
            </a:endParaRPr>
          </a:p>
        </p:txBody>
      </p:sp>
      <p:sp>
        <p:nvSpPr>
          <p:cNvPr id="414" name="CustomShape 5"/>
          <p:cNvSpPr/>
          <p:nvPr/>
        </p:nvSpPr>
        <p:spPr>
          <a:xfrm>
            <a:off x="5681160" y="1733400"/>
            <a:ext cx="180144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late life cycle</a:t>
            </a:r>
            <a:endParaRPr b="0" lang="en-US" sz="14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5" name="Google Shape;493;p42" descr=""/>
          <p:cNvPicPr/>
          <p:nvPr/>
        </p:nvPicPr>
        <p:blipFill>
          <a:blip r:embed="rId1">
            <a:alphaModFix amt="90000"/>
          </a:blip>
          <a:stretch/>
        </p:blipFill>
        <p:spPr>
          <a:xfrm>
            <a:off x="194400" y="1487160"/>
            <a:ext cx="4714560" cy="3882960"/>
          </a:xfrm>
          <a:prstGeom prst="rect">
            <a:avLst/>
          </a:prstGeom>
          <a:ln>
            <a:noFill/>
          </a:ln>
        </p:spPr>
      </p:pic>
      <p:sp>
        <p:nvSpPr>
          <p:cNvPr id="416"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results during discharging over the 5000 cycles</a:t>
            </a:r>
            <a:endParaRPr b="0" lang="en-US" sz="1800" spc="-1" strike="noStrike">
              <a:solidFill>
                <a:srgbClr val="000000"/>
              </a:solidFill>
              <a:latin typeface="Arial"/>
            </a:endParaRPr>
          </a:p>
        </p:txBody>
      </p:sp>
      <p:sp>
        <p:nvSpPr>
          <p:cNvPr id="417"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A026B5D1-9C2D-4170-9C48-26FAC97F6A02}"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18" name="Google Shape;500;p43" descr=""/>
          <p:cNvPicPr/>
          <p:nvPr/>
        </p:nvPicPr>
        <p:blipFill>
          <a:blip r:embed="rId1">
            <a:alphaModFix amt="8000"/>
          </a:blip>
          <a:stretch/>
        </p:blipFill>
        <p:spPr>
          <a:xfrm>
            <a:off x="194400" y="1487160"/>
            <a:ext cx="4714560" cy="3882960"/>
          </a:xfrm>
          <a:prstGeom prst="rect">
            <a:avLst/>
          </a:prstGeom>
          <a:ln>
            <a:noFill/>
          </a:ln>
        </p:spPr>
      </p:pic>
      <p:sp>
        <p:nvSpPr>
          <p:cNvPr id="419"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Estimation results during discharging over the 5000 cycles</a:t>
            </a:r>
            <a:endParaRPr b="0" lang="en-US" sz="1800" spc="-1" strike="noStrike">
              <a:solidFill>
                <a:srgbClr val="000000"/>
              </a:solidFill>
              <a:latin typeface="Arial"/>
            </a:endParaRPr>
          </a:p>
        </p:txBody>
      </p:sp>
      <p:pic>
        <p:nvPicPr>
          <p:cNvPr id="420" name="Google Shape;502;p43" descr=""/>
          <p:cNvPicPr/>
          <p:nvPr/>
        </p:nvPicPr>
        <p:blipFill>
          <a:blip r:embed="rId2"/>
          <a:srcRect l="9440" t="60818" r="87868" b="16695"/>
          <a:stretch/>
        </p:blipFill>
        <p:spPr>
          <a:xfrm>
            <a:off x="597600" y="3871080"/>
            <a:ext cx="126360" cy="873000"/>
          </a:xfrm>
          <a:prstGeom prst="rect">
            <a:avLst/>
          </a:prstGeom>
          <a:ln>
            <a:noFill/>
          </a:ln>
        </p:spPr>
      </p:pic>
      <p:pic>
        <p:nvPicPr>
          <p:cNvPr id="421" name="Google Shape;503;p43" descr=""/>
          <p:cNvPicPr/>
          <p:nvPr/>
        </p:nvPicPr>
        <p:blipFill>
          <a:blip r:embed="rId3"/>
          <a:stretch/>
        </p:blipFill>
        <p:spPr>
          <a:xfrm>
            <a:off x="4909320" y="2575800"/>
            <a:ext cx="3971520" cy="3255840"/>
          </a:xfrm>
          <a:prstGeom prst="rect">
            <a:avLst/>
          </a:prstGeom>
          <a:ln w="19080">
            <a:solidFill>
              <a:schemeClr val="dk1"/>
            </a:solidFill>
            <a:prstDash val="dash"/>
            <a:round/>
          </a:ln>
        </p:spPr>
      </p:pic>
      <p:sp>
        <p:nvSpPr>
          <p:cNvPr id="422" name="CustomShape 2"/>
          <p:cNvSpPr/>
          <p:nvPr/>
        </p:nvSpPr>
        <p:spPr>
          <a:xfrm>
            <a:off x="636840" y="3871080"/>
            <a:ext cx="87120" cy="873000"/>
          </a:xfrm>
          <a:prstGeom prst="rect">
            <a:avLst/>
          </a:prstGeom>
          <a:noFill/>
          <a:ln w="19080">
            <a:solidFill>
              <a:schemeClr val="dk1"/>
            </a:solidFill>
            <a:prstDash val="dash"/>
            <a:round/>
          </a:ln>
        </p:spPr>
        <p:style>
          <a:lnRef idx="0"/>
          <a:fillRef idx="0"/>
          <a:effectRef idx="0"/>
          <a:fontRef idx="minor"/>
        </p:style>
      </p:sp>
      <p:sp>
        <p:nvSpPr>
          <p:cNvPr id="423" name="CustomShape 3"/>
          <p:cNvSpPr/>
          <p:nvPr/>
        </p:nvSpPr>
        <p:spPr>
          <a:xfrm flipH="1" rot="10800000">
            <a:off x="680040" y="2566080"/>
            <a:ext cx="4223880" cy="1305000"/>
          </a:xfrm>
          <a:custGeom>
            <a:avLst/>
            <a:gdLst/>
            <a:ahLst/>
            <a:rect l="l" t="t" r="r" b="b"/>
            <a:pathLst>
              <a:path w="21600" h="21600">
                <a:moveTo>
                  <a:pt x="0" y="0"/>
                </a:moveTo>
                <a:lnTo>
                  <a:pt x="21600" y="21600"/>
                </a:lnTo>
              </a:path>
            </a:pathLst>
          </a:custGeom>
          <a:noFill/>
          <a:ln w="19080">
            <a:solidFill>
              <a:schemeClr val="dk2"/>
            </a:solidFill>
            <a:prstDash val="dash"/>
            <a:round/>
          </a:ln>
        </p:spPr>
        <p:style>
          <a:lnRef idx="0"/>
          <a:fillRef idx="0"/>
          <a:effectRef idx="0"/>
          <a:fontRef idx="minor"/>
        </p:style>
      </p:sp>
      <p:sp>
        <p:nvSpPr>
          <p:cNvPr id="424" name="CustomShape 4"/>
          <p:cNvSpPr/>
          <p:nvPr/>
        </p:nvSpPr>
        <p:spPr>
          <a:xfrm>
            <a:off x="772200" y="4734360"/>
            <a:ext cx="4136760" cy="1122120"/>
          </a:xfrm>
          <a:custGeom>
            <a:avLst/>
            <a:gdLst/>
            <a:ahLst/>
            <a:rect l="l" t="t" r="r" b="b"/>
            <a:pathLst>
              <a:path w="21600" h="21600">
                <a:moveTo>
                  <a:pt x="0" y="0"/>
                </a:moveTo>
                <a:lnTo>
                  <a:pt x="21600" y="21600"/>
                </a:lnTo>
              </a:path>
            </a:pathLst>
          </a:custGeom>
          <a:noFill/>
          <a:ln w="19080">
            <a:solidFill>
              <a:schemeClr val="dk2"/>
            </a:solidFill>
            <a:prstDash val="dash"/>
            <a:round/>
          </a:ln>
        </p:spPr>
        <p:style>
          <a:lnRef idx="0"/>
          <a:fillRef idx="0"/>
          <a:effectRef idx="0"/>
          <a:fontRef idx="minor"/>
        </p:style>
      </p:sp>
      <p:sp>
        <p:nvSpPr>
          <p:cNvPr id="425" name="CustomShape 5"/>
          <p:cNvSpPr/>
          <p:nvPr/>
        </p:nvSpPr>
        <p:spPr>
          <a:xfrm>
            <a:off x="447120" y="5924880"/>
            <a:ext cx="824940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ff0000"/>
                </a:solidFill>
                <a:latin typeface="Century Schoolbook"/>
                <a:ea typeface="Century Schoolbook"/>
              </a:rPr>
              <a:t>Some fluctuations on the estimation behavior are noticed</a:t>
            </a:r>
            <a:endParaRPr b="0" lang="en-US" sz="1400" spc="-1" strike="noStrike">
              <a:latin typeface="Arial"/>
            </a:endParaRPr>
          </a:p>
        </p:txBody>
      </p:sp>
      <p:sp>
        <p:nvSpPr>
          <p:cNvPr id="426" name="CustomShape 6"/>
          <p:cNvSpPr/>
          <p:nvPr/>
        </p:nvSpPr>
        <p:spPr>
          <a:xfrm>
            <a:off x="6140880" y="2207160"/>
            <a:ext cx="141552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zoom</a:t>
            </a:r>
            <a:endParaRPr b="0" lang="en-US" sz="1400" spc="-1" strike="noStrike">
              <a:latin typeface="Arial"/>
            </a:endParaRPr>
          </a:p>
        </p:txBody>
      </p:sp>
      <p:sp>
        <p:nvSpPr>
          <p:cNvPr id="427"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2A99C7A8-B07D-4852-BEA7-48D80575726C}"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TextShape 1"/>
          <p:cNvSpPr txBox="1"/>
          <p:nvPr/>
        </p:nvSpPr>
        <p:spPr>
          <a:xfrm>
            <a:off x="311760" y="593280"/>
            <a:ext cx="8520120" cy="763200"/>
          </a:xfrm>
          <a:prstGeom prst="rect">
            <a:avLst/>
          </a:prstGeom>
          <a:noFill/>
          <a:ln w="9360">
            <a:noFill/>
          </a:ln>
        </p:spPr>
        <p:txBody>
          <a:bodyPr tIns="91440" bIns="91440" anchor="ctr">
            <a:noAutofit/>
          </a:bodyPr>
          <a:p>
            <a:pPr algn="ctr">
              <a:lnSpc>
                <a:spcPct val="100000"/>
              </a:lnSpc>
              <a:tabLst>
                <a:tab algn="l" pos="0"/>
              </a:tabLst>
            </a:pPr>
            <a:r>
              <a:rPr b="1" i="1" lang="en-US" sz="1800" spc="-1" strike="noStrike">
                <a:solidFill>
                  <a:srgbClr val="000000"/>
                </a:solidFill>
                <a:latin typeface="Century Schoolbook"/>
                <a:ea typeface="Century Schoolbook"/>
              </a:rPr>
              <a:t>Lithium-Ion Batteries</a:t>
            </a:r>
            <a:endParaRPr b="0" lang="en-US" sz="1800" spc="-1" strike="noStrike">
              <a:solidFill>
                <a:srgbClr val="000000"/>
              </a:solidFill>
              <a:latin typeface="Arial"/>
            </a:endParaRPr>
          </a:p>
        </p:txBody>
      </p:sp>
      <p:pic>
        <p:nvPicPr>
          <p:cNvPr id="110" name="Google Shape;51;p8" descr=""/>
          <p:cNvPicPr/>
          <p:nvPr/>
        </p:nvPicPr>
        <p:blipFill>
          <a:blip r:embed="rId1"/>
          <a:stretch/>
        </p:blipFill>
        <p:spPr>
          <a:xfrm>
            <a:off x="2839320" y="2196360"/>
            <a:ext cx="3685320" cy="2345400"/>
          </a:xfrm>
          <a:prstGeom prst="rect">
            <a:avLst/>
          </a:prstGeom>
          <a:ln>
            <a:noFill/>
          </a:ln>
        </p:spPr>
      </p:pic>
      <p:sp>
        <p:nvSpPr>
          <p:cNvPr id="111" name="CustomShape 2"/>
          <p:cNvSpPr/>
          <p:nvPr/>
        </p:nvSpPr>
        <p:spPr>
          <a:xfrm>
            <a:off x="902880" y="5215680"/>
            <a:ext cx="7397640" cy="52452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1" lang="en-US" sz="1400" spc="-1" strike="noStrike">
                <a:solidFill>
                  <a:srgbClr val="000000"/>
                </a:solidFill>
                <a:latin typeface="Century Schoolbook"/>
                <a:ea typeface="Century Schoolbook"/>
              </a:rPr>
              <a:t>Li-ion offers advantage compared to other technologies</a:t>
            </a:r>
            <a:endParaRPr b="0" lang="en-US" sz="1400" spc="-1" strike="noStrike">
              <a:latin typeface="Arial"/>
            </a:endParaRPr>
          </a:p>
        </p:txBody>
      </p:sp>
      <p:sp>
        <p:nvSpPr>
          <p:cNvPr id="112" name="CustomShape 3"/>
          <p:cNvSpPr/>
          <p:nvPr/>
        </p:nvSpPr>
        <p:spPr>
          <a:xfrm>
            <a:off x="2998440" y="2004480"/>
            <a:ext cx="409320" cy="33228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900" spc="-1" strike="noStrike">
                <a:solidFill>
                  <a:srgbClr val="000000"/>
                </a:solidFill>
                <a:latin typeface="Arial"/>
                <a:ea typeface="Arial"/>
              </a:rPr>
              <a:t>(1)</a:t>
            </a:r>
            <a:endParaRPr b="0" lang="en-US" sz="900" spc="-1" strike="noStrike">
              <a:latin typeface="Arial"/>
            </a:endParaRPr>
          </a:p>
        </p:txBody>
      </p:sp>
      <p:sp>
        <p:nvSpPr>
          <p:cNvPr id="113" name="CustomShape 4"/>
          <p:cNvSpPr/>
          <p:nvPr/>
        </p:nvSpPr>
        <p:spPr>
          <a:xfrm>
            <a:off x="3218760" y="1753560"/>
            <a:ext cx="292644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000" spc="-1" strike="noStrike">
                <a:solidFill>
                  <a:srgbClr val="000000"/>
                </a:solidFill>
                <a:latin typeface="Arial"/>
                <a:ea typeface="Arial"/>
              </a:rPr>
              <a:t>Energy density for different types of battery</a:t>
            </a:r>
            <a:endParaRPr b="0" lang="en-US" sz="1000" spc="-1" strike="noStrike">
              <a:latin typeface="Arial"/>
            </a:endParaRPr>
          </a:p>
        </p:txBody>
      </p:sp>
      <p:sp>
        <p:nvSpPr>
          <p:cNvPr id="114" name="TextShape 5"/>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CDDD3FC3-6FC4-4D28-B9F9-DF8CC3D5B58E}"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115" name="CustomShape 6"/>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2520">
              <a:lnSpc>
                <a:spcPct val="100000"/>
              </a:lnSpc>
              <a:buClr>
                <a:srgbClr val="000000"/>
              </a:buClr>
              <a:buFont typeface="Arial"/>
              <a:buAutoNum type="arabicParenR"/>
            </a:pPr>
            <a:r>
              <a:rPr b="0" i="1" lang="en-US" sz="700" spc="-1" strike="noStrike">
                <a:solidFill>
                  <a:srgbClr val="000000"/>
                </a:solidFill>
                <a:latin typeface="Arial"/>
                <a:ea typeface="Arial"/>
              </a:rPr>
              <a:t>Azais, P., Bardet, M., Billy, E., Colin, J. F., Dauchy, J., Despesse, G., ... &amp; Simone, V. (2020). Li-ion batteries. From the present to the future.</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TextShape 1"/>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Results II: experimental data</a:t>
            </a: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p:txBody>
      </p:sp>
      <p:sp>
        <p:nvSpPr>
          <p:cNvPr id="429"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980DD8D-4B88-4D70-93BA-F2D66DAEF02E}"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Experimental case:  Battery pack with 2 cells in series</a:t>
            </a:r>
            <a:endParaRPr b="0" lang="en-US" sz="1800" spc="-1" strike="noStrike">
              <a:solidFill>
                <a:srgbClr val="000000"/>
              </a:solidFill>
              <a:latin typeface="Arial"/>
            </a:endParaRPr>
          </a:p>
        </p:txBody>
      </p:sp>
      <p:pic>
        <p:nvPicPr>
          <p:cNvPr id="431" name="Google Shape;521;p45" descr=""/>
          <p:cNvPicPr/>
          <p:nvPr/>
        </p:nvPicPr>
        <p:blipFill>
          <a:blip r:embed="rId1"/>
          <a:srcRect l="0" t="0" r="0" b="6487"/>
          <a:stretch/>
        </p:blipFill>
        <p:spPr>
          <a:xfrm>
            <a:off x="1350720" y="1557720"/>
            <a:ext cx="2338200" cy="3965760"/>
          </a:xfrm>
          <a:prstGeom prst="rect">
            <a:avLst/>
          </a:prstGeom>
          <a:ln>
            <a:noFill/>
          </a:ln>
        </p:spPr>
      </p:pic>
      <p:pic>
        <p:nvPicPr>
          <p:cNvPr id="432" name="Google Shape;522;p45" descr=""/>
          <p:cNvPicPr/>
          <p:nvPr/>
        </p:nvPicPr>
        <p:blipFill>
          <a:blip r:embed="rId2"/>
          <a:srcRect l="0" t="0" r="0" b="12619"/>
          <a:stretch/>
        </p:blipFill>
        <p:spPr>
          <a:xfrm>
            <a:off x="4901400" y="1686600"/>
            <a:ext cx="3250080" cy="2221200"/>
          </a:xfrm>
          <a:prstGeom prst="rect">
            <a:avLst/>
          </a:prstGeom>
          <a:ln>
            <a:noFill/>
          </a:ln>
        </p:spPr>
      </p:pic>
      <p:pic>
        <p:nvPicPr>
          <p:cNvPr id="433" name="Google Shape;523;p45" descr=""/>
          <p:cNvPicPr/>
          <p:nvPr/>
        </p:nvPicPr>
        <p:blipFill>
          <a:blip r:embed="rId3"/>
          <a:srcRect l="0" t="0" r="0" b="28957"/>
          <a:stretch/>
        </p:blipFill>
        <p:spPr>
          <a:xfrm>
            <a:off x="4724280" y="4317120"/>
            <a:ext cx="3603960" cy="1028880"/>
          </a:xfrm>
          <a:prstGeom prst="rect">
            <a:avLst/>
          </a:prstGeom>
          <a:ln>
            <a:noFill/>
          </a:ln>
        </p:spPr>
      </p:pic>
      <p:sp>
        <p:nvSpPr>
          <p:cNvPr id="434" name="CustomShape 2"/>
          <p:cNvSpPr/>
          <p:nvPr/>
        </p:nvSpPr>
        <p:spPr>
          <a:xfrm>
            <a:off x="1852920" y="5572440"/>
            <a:ext cx="5388840" cy="396360"/>
          </a:xfrm>
          <a:prstGeom prst="rect">
            <a:avLst/>
          </a:prstGeom>
          <a:solidFill>
            <a:schemeClr val="lt2"/>
          </a:solid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Century Schoolbook"/>
                <a:ea typeface="Century Schoolbook"/>
              </a:rPr>
              <a:t>Available data: </a:t>
            </a:r>
            <a:r>
              <a:rPr b="0" lang="en-US" sz="1400" spc="-1" strike="noStrike">
                <a:solidFill>
                  <a:srgbClr val="000000"/>
                </a:solidFill>
                <a:latin typeface="Century Schoolbook"/>
                <a:ea typeface="Century Schoolbook"/>
              </a:rPr>
              <a:t>Current, temperature and terminal voltage.</a:t>
            </a:r>
            <a:endParaRPr b="0" lang="en-US" sz="1400" spc="-1" strike="noStrike">
              <a:latin typeface="Arial"/>
            </a:endParaRPr>
          </a:p>
        </p:txBody>
      </p:sp>
      <p:sp>
        <p:nvSpPr>
          <p:cNvPr id="435" name="CustomShape 3"/>
          <p:cNvSpPr/>
          <p:nvPr/>
        </p:nvSpPr>
        <p:spPr>
          <a:xfrm>
            <a:off x="1812240" y="1356840"/>
            <a:ext cx="141552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Test set</a:t>
            </a:r>
            <a:endParaRPr b="0" lang="en-US" sz="1400" spc="-1" strike="noStrike">
              <a:latin typeface="Arial"/>
            </a:endParaRPr>
          </a:p>
        </p:txBody>
      </p:sp>
      <p:sp>
        <p:nvSpPr>
          <p:cNvPr id="436" name="CustomShape 4"/>
          <p:cNvSpPr/>
          <p:nvPr/>
        </p:nvSpPr>
        <p:spPr>
          <a:xfrm>
            <a:off x="4724280" y="3908160"/>
            <a:ext cx="379728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Different sets of  discharge profile</a:t>
            </a:r>
            <a:endParaRPr b="0" lang="en-US" sz="1400" spc="-1" strike="noStrike">
              <a:latin typeface="Arial"/>
            </a:endParaRPr>
          </a:p>
        </p:txBody>
      </p:sp>
      <p:sp>
        <p:nvSpPr>
          <p:cNvPr id="437" name="CustomShape 5"/>
          <p:cNvSpPr/>
          <p:nvPr/>
        </p:nvSpPr>
        <p:spPr>
          <a:xfrm>
            <a:off x="4964400" y="1398960"/>
            <a:ext cx="318708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Industrial cell characteristics</a:t>
            </a:r>
            <a:endParaRPr b="0" lang="en-US" sz="1400" spc="-1" strike="noStrike">
              <a:latin typeface="Arial"/>
            </a:endParaRPr>
          </a:p>
        </p:txBody>
      </p:sp>
      <p:sp>
        <p:nvSpPr>
          <p:cNvPr id="438"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8C1384F8-DD76-4A54-800A-5DA407FFEBA9}"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439" name="CustomShape 7"/>
          <p:cNvSpPr/>
          <p:nvPr/>
        </p:nvSpPr>
        <p:spPr>
          <a:xfrm>
            <a:off x="551520" y="5972760"/>
            <a:ext cx="800676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700" spc="-1" strike="noStrike">
                <a:solidFill>
                  <a:srgbClr val="000000"/>
                </a:solidFill>
                <a:latin typeface="Arial"/>
                <a:ea typeface="Arial"/>
              </a:rPr>
              <a:t>Fricke, K., Nascimento, R., Corbetta, M., Kulkarni, C., &amp; Viana, F. (2023). An accelerated life testing dataset for lithium-ion batteries with constant and variable loading conditions. </a:t>
            </a:r>
            <a:r>
              <a:rPr b="0" i="1" lang="en-US" sz="700" spc="-1" strike="noStrike">
                <a:solidFill>
                  <a:srgbClr val="000000"/>
                </a:solidFill>
                <a:latin typeface="Arial"/>
                <a:ea typeface="Arial"/>
              </a:rPr>
              <a:t>International Journal of Prognostics and Health Management</a:t>
            </a:r>
            <a:r>
              <a:rPr b="0" lang="en-US" sz="700" spc="-1" strike="noStrike">
                <a:solidFill>
                  <a:srgbClr val="000000"/>
                </a:solidFill>
                <a:latin typeface="Arial"/>
                <a:ea typeface="Arial"/>
              </a:rPr>
              <a:t>, </a:t>
            </a:r>
            <a:r>
              <a:rPr b="0" i="1" lang="en-US" sz="700" spc="-1" strike="noStrike">
                <a:solidFill>
                  <a:srgbClr val="000000"/>
                </a:solidFill>
                <a:latin typeface="Arial"/>
                <a:ea typeface="Arial"/>
              </a:rPr>
              <a:t>14</a:t>
            </a:r>
            <a:r>
              <a:rPr b="0" lang="en-US" sz="700" spc="-1" strike="noStrike">
                <a:solidFill>
                  <a:srgbClr val="000000"/>
                </a:solidFill>
                <a:latin typeface="Arial"/>
                <a:ea typeface="Arial"/>
              </a:rPr>
              <a:t>(2).</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Experimental case:  Battery pack with 2 cells in series</a:t>
            </a:r>
            <a:endParaRPr b="0" lang="en-US" sz="1800" spc="-1" strike="noStrike">
              <a:solidFill>
                <a:srgbClr val="000000"/>
              </a:solidFill>
              <a:latin typeface="Arial"/>
            </a:endParaRPr>
          </a:p>
        </p:txBody>
      </p:sp>
      <p:pic>
        <p:nvPicPr>
          <p:cNvPr id="441" name="Google Shape;535;p46" descr=""/>
          <p:cNvPicPr/>
          <p:nvPr/>
        </p:nvPicPr>
        <p:blipFill>
          <a:blip r:embed="rId1"/>
          <a:srcRect l="0" t="0" r="0" b="6487"/>
          <a:stretch/>
        </p:blipFill>
        <p:spPr>
          <a:xfrm>
            <a:off x="1350720" y="1557720"/>
            <a:ext cx="2338200" cy="3965760"/>
          </a:xfrm>
          <a:prstGeom prst="rect">
            <a:avLst/>
          </a:prstGeom>
          <a:ln>
            <a:noFill/>
          </a:ln>
        </p:spPr>
      </p:pic>
      <p:pic>
        <p:nvPicPr>
          <p:cNvPr id="442" name="Google Shape;536;p46" descr=""/>
          <p:cNvPicPr/>
          <p:nvPr/>
        </p:nvPicPr>
        <p:blipFill>
          <a:blip r:embed="rId2"/>
          <a:srcRect l="0" t="0" r="0" b="12619"/>
          <a:stretch/>
        </p:blipFill>
        <p:spPr>
          <a:xfrm>
            <a:off x="4901400" y="1686600"/>
            <a:ext cx="3250080" cy="2221200"/>
          </a:xfrm>
          <a:prstGeom prst="rect">
            <a:avLst/>
          </a:prstGeom>
          <a:ln>
            <a:noFill/>
          </a:ln>
        </p:spPr>
      </p:pic>
      <p:pic>
        <p:nvPicPr>
          <p:cNvPr id="443" name="Google Shape;537;p46" descr=""/>
          <p:cNvPicPr/>
          <p:nvPr/>
        </p:nvPicPr>
        <p:blipFill>
          <a:blip r:embed="rId3"/>
          <a:srcRect l="0" t="0" r="0" b="28957"/>
          <a:stretch/>
        </p:blipFill>
        <p:spPr>
          <a:xfrm>
            <a:off x="4724280" y="4317120"/>
            <a:ext cx="3603960" cy="1028880"/>
          </a:xfrm>
          <a:prstGeom prst="rect">
            <a:avLst/>
          </a:prstGeom>
          <a:ln>
            <a:noFill/>
          </a:ln>
        </p:spPr>
      </p:pic>
      <p:sp>
        <p:nvSpPr>
          <p:cNvPr id="444" name="CustomShape 2"/>
          <p:cNvSpPr/>
          <p:nvPr/>
        </p:nvSpPr>
        <p:spPr>
          <a:xfrm>
            <a:off x="1812240" y="1356840"/>
            <a:ext cx="141552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Test set</a:t>
            </a:r>
            <a:endParaRPr b="0" lang="en-US" sz="1400" spc="-1" strike="noStrike">
              <a:latin typeface="Arial"/>
            </a:endParaRPr>
          </a:p>
        </p:txBody>
      </p:sp>
      <p:sp>
        <p:nvSpPr>
          <p:cNvPr id="445" name="CustomShape 3"/>
          <p:cNvSpPr/>
          <p:nvPr/>
        </p:nvSpPr>
        <p:spPr>
          <a:xfrm>
            <a:off x="4724280" y="3908160"/>
            <a:ext cx="379728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Different sets of  discharge profile</a:t>
            </a:r>
            <a:endParaRPr b="0" lang="en-US" sz="1400" spc="-1" strike="noStrike">
              <a:latin typeface="Arial"/>
            </a:endParaRPr>
          </a:p>
        </p:txBody>
      </p:sp>
      <p:sp>
        <p:nvSpPr>
          <p:cNvPr id="446" name="CustomShape 4"/>
          <p:cNvSpPr/>
          <p:nvPr/>
        </p:nvSpPr>
        <p:spPr>
          <a:xfrm>
            <a:off x="4964400" y="1398960"/>
            <a:ext cx="318708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Industrial cell characteristics</a:t>
            </a:r>
            <a:endParaRPr b="0" lang="en-US" sz="1400" spc="-1" strike="noStrike">
              <a:latin typeface="Arial"/>
            </a:endParaRPr>
          </a:p>
        </p:txBody>
      </p:sp>
      <p:sp>
        <p:nvSpPr>
          <p:cNvPr id="447" name="CustomShape 5"/>
          <p:cNvSpPr/>
          <p:nvPr/>
        </p:nvSpPr>
        <p:spPr>
          <a:xfrm>
            <a:off x="4982760" y="4551480"/>
            <a:ext cx="689040" cy="266400"/>
          </a:xfrm>
          <a:prstGeom prst="rect">
            <a:avLst/>
          </a:prstGeom>
          <a:solidFill>
            <a:srgbClr val="ff0000">
              <a:alpha val="15000"/>
            </a:srgbClr>
          </a:solidFill>
          <a:ln w="9360">
            <a:solidFill>
              <a:srgbClr val="ff0000"/>
            </a:solidFill>
            <a:round/>
          </a:ln>
        </p:spPr>
        <p:style>
          <a:lnRef idx="0"/>
          <a:fillRef idx="0"/>
          <a:effectRef idx="0"/>
          <a:fontRef idx="minor"/>
        </p:style>
      </p:sp>
      <p:sp>
        <p:nvSpPr>
          <p:cNvPr id="448" name="CustomShape 6"/>
          <p:cNvSpPr/>
          <p:nvPr/>
        </p:nvSpPr>
        <p:spPr>
          <a:xfrm>
            <a:off x="4142160" y="4551480"/>
            <a:ext cx="81036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ff0000"/>
                </a:solidFill>
                <a:latin typeface="Arial"/>
                <a:ea typeface="Arial"/>
              </a:rPr>
              <a:t>chosen</a:t>
            </a:r>
            <a:endParaRPr b="0" lang="en-US" sz="1400" spc="-1" strike="noStrike">
              <a:latin typeface="Arial"/>
            </a:endParaRPr>
          </a:p>
        </p:txBody>
      </p:sp>
      <p:sp>
        <p:nvSpPr>
          <p:cNvPr id="449"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0280606D-D8BD-49D1-8D48-9B1E84B7815E}"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450" name="CustomShape 8"/>
          <p:cNvSpPr/>
          <p:nvPr/>
        </p:nvSpPr>
        <p:spPr>
          <a:xfrm>
            <a:off x="1852920" y="5572440"/>
            <a:ext cx="5388840" cy="396360"/>
          </a:xfrm>
          <a:prstGeom prst="rect">
            <a:avLst/>
          </a:prstGeom>
          <a:solidFill>
            <a:schemeClr val="lt2"/>
          </a:solid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Century Schoolbook"/>
                <a:ea typeface="Century Schoolbook"/>
              </a:rPr>
              <a:t>Available data: </a:t>
            </a:r>
            <a:r>
              <a:rPr b="0" lang="en-US" sz="1400" spc="-1" strike="noStrike">
                <a:solidFill>
                  <a:srgbClr val="000000"/>
                </a:solidFill>
                <a:latin typeface="Century Schoolbook"/>
                <a:ea typeface="Century Schoolbook"/>
              </a:rPr>
              <a:t>Current, temperature and terminal voltage.</a:t>
            </a:r>
            <a:endParaRPr b="0" lang="en-US" sz="1400" spc="-1" strike="noStrike">
              <a:latin typeface="Arial"/>
            </a:endParaRPr>
          </a:p>
        </p:txBody>
      </p:sp>
      <p:sp>
        <p:nvSpPr>
          <p:cNvPr id="451" name="CustomShape 9"/>
          <p:cNvSpPr/>
          <p:nvPr/>
        </p:nvSpPr>
        <p:spPr>
          <a:xfrm>
            <a:off x="551520" y="5972760"/>
            <a:ext cx="800676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700" spc="-1" strike="noStrike">
                <a:solidFill>
                  <a:srgbClr val="000000"/>
                </a:solidFill>
                <a:latin typeface="Arial"/>
                <a:ea typeface="Arial"/>
              </a:rPr>
              <a:t>Fricke, K., Nascimento, R., Corbetta, M., Kulkarni, C., &amp; Viana, F. (2023). An accelerated life testing dataset for lithium-ion batteries with constant and variable loading conditions. </a:t>
            </a:r>
            <a:r>
              <a:rPr b="0" i="1" lang="en-US" sz="700" spc="-1" strike="noStrike">
                <a:solidFill>
                  <a:srgbClr val="000000"/>
                </a:solidFill>
                <a:latin typeface="Arial"/>
                <a:ea typeface="Arial"/>
              </a:rPr>
              <a:t>International Journal of Prognostics and Health Management</a:t>
            </a:r>
            <a:r>
              <a:rPr b="0" lang="en-US" sz="700" spc="-1" strike="noStrike">
                <a:solidFill>
                  <a:srgbClr val="000000"/>
                </a:solidFill>
                <a:latin typeface="Arial"/>
                <a:ea typeface="Arial"/>
              </a:rPr>
              <a:t>, </a:t>
            </a:r>
            <a:r>
              <a:rPr b="0" i="1" lang="en-US" sz="700" spc="-1" strike="noStrike">
                <a:solidFill>
                  <a:srgbClr val="000000"/>
                </a:solidFill>
                <a:latin typeface="Arial"/>
                <a:ea typeface="Arial"/>
              </a:rPr>
              <a:t>14</a:t>
            </a:r>
            <a:r>
              <a:rPr b="0" lang="en-US" sz="700" spc="-1" strike="noStrike">
                <a:solidFill>
                  <a:srgbClr val="000000"/>
                </a:solidFill>
                <a:latin typeface="Arial"/>
                <a:ea typeface="Arial"/>
              </a:rPr>
              <a:t>(2).</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400" spc="-1" strike="noStrike">
                <a:solidFill>
                  <a:srgbClr val="000000"/>
                </a:solidFill>
                <a:latin typeface="Century Schoolbook"/>
                <a:ea typeface="Century Schoolbook"/>
              </a:rPr>
              <a:t>Experimental case:  Nasa dataset 2 cells in series</a:t>
            </a:r>
            <a:endParaRPr b="0" lang="en-US" sz="1400" spc="-1" strike="noStrike">
              <a:solidFill>
                <a:srgbClr val="000000"/>
              </a:solidFill>
              <a:latin typeface="Arial"/>
            </a:endParaRPr>
          </a:p>
        </p:txBody>
      </p:sp>
      <p:sp>
        <p:nvSpPr>
          <p:cNvPr id="453" name="TextShape 2"/>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Experimental case:  Battery pack with 2 cells in series</a:t>
            </a:r>
            <a:endParaRPr b="0" lang="en-US" sz="1800" spc="-1" strike="noStrike">
              <a:solidFill>
                <a:srgbClr val="000000"/>
              </a:solidFill>
              <a:latin typeface="Arial"/>
            </a:endParaRPr>
          </a:p>
        </p:txBody>
      </p:sp>
      <p:pic>
        <p:nvPicPr>
          <p:cNvPr id="454" name="Google Shape;552;p47" descr=""/>
          <p:cNvPicPr/>
          <p:nvPr/>
        </p:nvPicPr>
        <p:blipFill>
          <a:blip r:embed="rId1"/>
          <a:stretch/>
        </p:blipFill>
        <p:spPr>
          <a:xfrm>
            <a:off x="152280" y="1509120"/>
            <a:ext cx="4419360" cy="3436920"/>
          </a:xfrm>
          <a:prstGeom prst="rect">
            <a:avLst/>
          </a:prstGeom>
          <a:ln>
            <a:noFill/>
          </a:ln>
        </p:spPr>
      </p:pic>
      <p:pic>
        <p:nvPicPr>
          <p:cNvPr id="455" name="Google Shape;553;p47" descr=""/>
          <p:cNvPicPr/>
          <p:nvPr/>
        </p:nvPicPr>
        <p:blipFill>
          <a:blip r:embed="rId2"/>
          <a:stretch/>
        </p:blipFill>
        <p:spPr>
          <a:xfrm>
            <a:off x="4724280" y="1509120"/>
            <a:ext cx="4266720" cy="3384720"/>
          </a:xfrm>
          <a:prstGeom prst="rect">
            <a:avLst/>
          </a:prstGeom>
          <a:ln>
            <a:noFill/>
          </a:ln>
        </p:spPr>
      </p:pic>
      <p:sp>
        <p:nvSpPr>
          <p:cNvPr id="456" name="CustomShape 3"/>
          <p:cNvSpPr/>
          <p:nvPr/>
        </p:nvSpPr>
        <p:spPr>
          <a:xfrm>
            <a:off x="447120" y="5464080"/>
            <a:ext cx="8249400" cy="60948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ff0000"/>
                </a:solidFill>
                <a:latin typeface="Century Schoolbook"/>
                <a:ea typeface="Century Schoolbook"/>
              </a:rPr>
              <a:t>Both electrical and degradation states are estimated for different levels of degradation</a:t>
            </a:r>
            <a:endParaRPr b="0" lang="en-US" sz="1400" spc="-1" strike="noStrike">
              <a:latin typeface="Arial"/>
            </a:endParaRPr>
          </a:p>
          <a:p>
            <a:pPr algn="ctr">
              <a:lnSpc>
                <a:spcPct val="100000"/>
              </a:lnSpc>
              <a:tabLst>
                <a:tab algn="l" pos="0"/>
              </a:tabLst>
            </a:pPr>
            <a:r>
              <a:rPr b="1" lang="en-US" sz="1400" spc="-1" strike="noStrike">
                <a:solidFill>
                  <a:srgbClr val="ff0000"/>
                </a:solidFill>
                <a:latin typeface="Century Schoolbook"/>
                <a:ea typeface="Century Schoolbook"/>
              </a:rPr>
              <a:t>even under measurements noise</a:t>
            </a:r>
            <a:endParaRPr b="0" lang="en-US" sz="1400" spc="-1" strike="noStrike">
              <a:latin typeface="Arial"/>
            </a:endParaRPr>
          </a:p>
        </p:txBody>
      </p:sp>
      <p:sp>
        <p:nvSpPr>
          <p:cNvPr id="457" name="TextShape 4"/>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DEBD0D22-B350-4C21-A2C2-AA2615250C95}"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8" name="Google Shape;560;p48" descr=""/>
          <p:cNvPicPr/>
          <p:nvPr/>
        </p:nvPicPr>
        <p:blipFill>
          <a:blip r:embed="rId1"/>
          <a:stretch/>
        </p:blipFill>
        <p:spPr>
          <a:xfrm>
            <a:off x="152280" y="1509120"/>
            <a:ext cx="4549680" cy="3648240"/>
          </a:xfrm>
          <a:prstGeom prst="rect">
            <a:avLst/>
          </a:prstGeom>
          <a:ln>
            <a:noFill/>
          </a:ln>
        </p:spPr>
      </p:pic>
      <p:sp>
        <p:nvSpPr>
          <p:cNvPr id="459"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400" spc="-1" strike="noStrike">
                <a:solidFill>
                  <a:srgbClr val="000000"/>
                </a:solidFill>
                <a:latin typeface="Century Schoolbook"/>
                <a:ea typeface="Century Schoolbook"/>
              </a:rPr>
              <a:t>Experimental case:  Nasa dataset 2 cells in series</a:t>
            </a:r>
            <a:endParaRPr b="0" lang="en-US" sz="1400" spc="-1" strike="noStrike">
              <a:solidFill>
                <a:srgbClr val="000000"/>
              </a:solidFill>
              <a:latin typeface="Arial"/>
            </a:endParaRPr>
          </a:p>
        </p:txBody>
      </p:sp>
      <p:sp>
        <p:nvSpPr>
          <p:cNvPr id="460" name="TextShape 2"/>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Experimental case:  Battery pack with 2 cells in series</a:t>
            </a:r>
            <a:endParaRPr b="0" lang="en-US" sz="1800" spc="-1" strike="noStrike">
              <a:solidFill>
                <a:srgbClr val="000000"/>
              </a:solidFill>
              <a:latin typeface="Arial"/>
            </a:endParaRPr>
          </a:p>
        </p:txBody>
      </p:sp>
      <p:sp>
        <p:nvSpPr>
          <p:cNvPr id="461" name="CustomShape 3"/>
          <p:cNvSpPr/>
          <p:nvPr/>
        </p:nvSpPr>
        <p:spPr>
          <a:xfrm>
            <a:off x="4608720" y="2733120"/>
            <a:ext cx="1837440" cy="60948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000000"/>
                </a:solidFill>
                <a:latin typeface="Arial"/>
                <a:ea typeface="Arial"/>
              </a:rPr>
              <a:t>For all set of discharging</a:t>
            </a:r>
            <a:endParaRPr b="0" lang="en-US" sz="1400" spc="-1" strike="noStrike">
              <a:latin typeface="Arial"/>
            </a:endParaRPr>
          </a:p>
        </p:txBody>
      </p:sp>
      <p:sp>
        <p:nvSpPr>
          <p:cNvPr id="462" name="TextShape 4"/>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5EB0FBCD-6372-4658-9573-C3D4063610B3}"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3" name="Google Shape;569;p49" descr=""/>
          <p:cNvPicPr/>
          <p:nvPr/>
        </p:nvPicPr>
        <p:blipFill>
          <a:blip r:embed="rId1">
            <a:alphaModFix amt="31000"/>
          </a:blip>
          <a:stretch/>
        </p:blipFill>
        <p:spPr>
          <a:xfrm>
            <a:off x="152280" y="1509120"/>
            <a:ext cx="4549680" cy="3648240"/>
          </a:xfrm>
          <a:prstGeom prst="rect">
            <a:avLst/>
          </a:prstGeom>
          <a:ln>
            <a:noFill/>
          </a:ln>
        </p:spPr>
      </p:pic>
      <p:pic>
        <p:nvPicPr>
          <p:cNvPr id="464" name="Google Shape;570;p49" descr=""/>
          <p:cNvPicPr/>
          <p:nvPr/>
        </p:nvPicPr>
        <p:blipFill>
          <a:blip r:embed="rId2"/>
          <a:srcRect l="34271" t="29202" r="64721" b="35777"/>
          <a:stretch/>
        </p:blipFill>
        <p:spPr>
          <a:xfrm>
            <a:off x="1682280" y="2574720"/>
            <a:ext cx="45720" cy="1277640"/>
          </a:xfrm>
          <a:prstGeom prst="rect">
            <a:avLst/>
          </a:prstGeom>
          <a:ln>
            <a:noFill/>
          </a:ln>
        </p:spPr>
      </p:pic>
      <p:sp>
        <p:nvSpPr>
          <p:cNvPr id="465"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400" spc="-1" strike="noStrike">
                <a:solidFill>
                  <a:srgbClr val="000000"/>
                </a:solidFill>
                <a:latin typeface="Century Schoolbook"/>
                <a:ea typeface="Century Schoolbook"/>
              </a:rPr>
              <a:t>Experimental case:  Nasa dataset 2 cells in series</a:t>
            </a:r>
            <a:endParaRPr b="0" lang="en-US" sz="1400" spc="-1" strike="noStrike">
              <a:solidFill>
                <a:srgbClr val="000000"/>
              </a:solidFill>
              <a:latin typeface="Arial"/>
            </a:endParaRPr>
          </a:p>
        </p:txBody>
      </p:sp>
      <p:sp>
        <p:nvSpPr>
          <p:cNvPr id="466" name="TextShape 2"/>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Experimental case:  Battery pack with 2 cells in series</a:t>
            </a:r>
            <a:endParaRPr b="0" lang="en-US" sz="1800" spc="-1" strike="noStrike">
              <a:solidFill>
                <a:srgbClr val="000000"/>
              </a:solidFill>
              <a:latin typeface="Arial"/>
            </a:endParaRPr>
          </a:p>
        </p:txBody>
      </p:sp>
      <p:pic>
        <p:nvPicPr>
          <p:cNvPr id="467" name="Google Shape;573;p49" descr=""/>
          <p:cNvPicPr/>
          <p:nvPr/>
        </p:nvPicPr>
        <p:blipFill>
          <a:blip r:embed="rId3"/>
          <a:stretch/>
        </p:blipFill>
        <p:spPr>
          <a:xfrm>
            <a:off x="4854960" y="1509120"/>
            <a:ext cx="4136400" cy="3321000"/>
          </a:xfrm>
          <a:prstGeom prst="rect">
            <a:avLst/>
          </a:prstGeom>
          <a:ln w="19080">
            <a:solidFill>
              <a:schemeClr val="dk1"/>
            </a:solidFill>
            <a:prstDash val="dash"/>
            <a:round/>
          </a:ln>
        </p:spPr>
      </p:pic>
      <p:sp>
        <p:nvSpPr>
          <p:cNvPr id="468" name="CustomShape 3"/>
          <p:cNvSpPr/>
          <p:nvPr/>
        </p:nvSpPr>
        <p:spPr>
          <a:xfrm>
            <a:off x="1682280" y="2574720"/>
            <a:ext cx="45720" cy="1231560"/>
          </a:xfrm>
          <a:prstGeom prst="rect">
            <a:avLst/>
          </a:prstGeom>
          <a:noFill/>
          <a:ln w="19080">
            <a:solidFill>
              <a:schemeClr val="dk1"/>
            </a:solidFill>
            <a:prstDash val="dash"/>
            <a:round/>
          </a:ln>
        </p:spPr>
        <p:style>
          <a:lnRef idx="0"/>
          <a:fillRef idx="0"/>
          <a:effectRef idx="0"/>
          <a:fontRef idx="minor"/>
        </p:style>
      </p:sp>
      <p:sp>
        <p:nvSpPr>
          <p:cNvPr id="469" name="CustomShape 4"/>
          <p:cNvSpPr/>
          <p:nvPr/>
        </p:nvSpPr>
        <p:spPr>
          <a:xfrm flipH="1" rot="10800000">
            <a:off x="1704960" y="1490400"/>
            <a:ext cx="3107160" cy="1084320"/>
          </a:xfrm>
          <a:custGeom>
            <a:avLst/>
            <a:gdLst/>
            <a:ahLst/>
            <a:rect l="l" t="t" r="r" b="b"/>
            <a:pathLst>
              <a:path w="21600" h="21600">
                <a:moveTo>
                  <a:pt x="0" y="0"/>
                </a:moveTo>
                <a:lnTo>
                  <a:pt x="21600" y="21600"/>
                </a:lnTo>
              </a:path>
            </a:pathLst>
          </a:custGeom>
          <a:noFill/>
          <a:ln w="19080">
            <a:solidFill>
              <a:schemeClr val="dk1"/>
            </a:solidFill>
            <a:prstDash val="dash"/>
            <a:round/>
          </a:ln>
        </p:spPr>
        <p:style>
          <a:lnRef idx="0"/>
          <a:fillRef idx="0"/>
          <a:effectRef idx="0"/>
          <a:fontRef idx="minor"/>
        </p:style>
      </p:sp>
      <p:sp>
        <p:nvSpPr>
          <p:cNvPr id="470" name="CustomShape 5"/>
          <p:cNvSpPr/>
          <p:nvPr/>
        </p:nvSpPr>
        <p:spPr>
          <a:xfrm>
            <a:off x="1705320" y="3806640"/>
            <a:ext cx="3143520" cy="1038600"/>
          </a:xfrm>
          <a:custGeom>
            <a:avLst/>
            <a:gdLst/>
            <a:ahLst/>
            <a:rect l="l" t="t" r="r" b="b"/>
            <a:pathLst>
              <a:path w="21600" h="21600">
                <a:moveTo>
                  <a:pt x="0" y="0"/>
                </a:moveTo>
                <a:lnTo>
                  <a:pt x="21600" y="21600"/>
                </a:lnTo>
              </a:path>
            </a:pathLst>
          </a:custGeom>
          <a:noFill/>
          <a:ln w="19080">
            <a:solidFill>
              <a:schemeClr val="dk1"/>
            </a:solidFill>
            <a:prstDash val="dash"/>
            <a:round/>
          </a:ln>
        </p:spPr>
        <p:style>
          <a:lnRef idx="0"/>
          <a:fillRef idx="0"/>
          <a:effectRef idx="0"/>
          <a:fontRef idx="minor"/>
        </p:style>
      </p:sp>
      <p:sp>
        <p:nvSpPr>
          <p:cNvPr id="471" name="CustomShape 6"/>
          <p:cNvSpPr/>
          <p:nvPr/>
        </p:nvSpPr>
        <p:spPr>
          <a:xfrm>
            <a:off x="447120" y="5239080"/>
            <a:ext cx="8249400" cy="60948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ff0000"/>
                </a:solidFill>
                <a:latin typeface="Century Schoolbook"/>
                <a:ea typeface="Century Schoolbook"/>
              </a:rPr>
              <a:t>Degradation level is updated, but fluctuations increased especially in the begin and the end of discharge</a:t>
            </a:r>
            <a:endParaRPr b="0" lang="en-US" sz="1400" spc="-1" strike="noStrike">
              <a:latin typeface="Arial"/>
            </a:endParaRPr>
          </a:p>
        </p:txBody>
      </p:sp>
      <p:sp>
        <p:nvSpPr>
          <p:cNvPr id="472" name="CustomShape 7"/>
          <p:cNvSpPr/>
          <p:nvPr/>
        </p:nvSpPr>
        <p:spPr>
          <a:xfrm>
            <a:off x="538920" y="5879520"/>
            <a:ext cx="563760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000000"/>
                </a:solidFill>
                <a:latin typeface="Arial"/>
                <a:ea typeface="Arial"/>
              </a:rPr>
              <a:t>Possible solution: Post-processing phase to extract continuous part</a:t>
            </a:r>
            <a:endParaRPr b="0" lang="en-US" sz="1400" spc="-1" strike="noStrike">
              <a:latin typeface="Arial"/>
            </a:endParaRPr>
          </a:p>
        </p:txBody>
      </p:sp>
      <p:sp>
        <p:nvSpPr>
          <p:cNvPr id="473" name="TextShape 8"/>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13C3455-F4EE-4C48-BA04-6B16152BBDD2}"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TextShape 1"/>
          <p:cNvSpPr txBox="1"/>
          <p:nvPr/>
        </p:nvSpPr>
        <p:spPr>
          <a:xfrm>
            <a:off x="311760" y="13860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Validation of results</a:t>
            </a:r>
            <a:endParaRPr b="0" lang="en-US" sz="1800" spc="-1" strike="noStrike">
              <a:solidFill>
                <a:srgbClr val="000000"/>
              </a:solidFill>
              <a:latin typeface="Arial"/>
            </a:endParaRPr>
          </a:p>
        </p:txBody>
      </p:sp>
      <p:sp>
        <p:nvSpPr>
          <p:cNvPr id="475" name="CustomShape 2"/>
          <p:cNvSpPr/>
          <p:nvPr/>
        </p:nvSpPr>
        <p:spPr>
          <a:xfrm>
            <a:off x="1545480" y="5650920"/>
            <a:ext cx="605304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ff0000"/>
                </a:solidFill>
                <a:latin typeface="Century Schoolbook"/>
                <a:ea typeface="Century Schoolbook"/>
              </a:rPr>
              <a:t>Filtered estimation follows the average capacity decrease.</a:t>
            </a:r>
            <a:endParaRPr b="0" lang="en-US" sz="1400" spc="-1" strike="noStrike">
              <a:latin typeface="Arial"/>
            </a:endParaRPr>
          </a:p>
        </p:txBody>
      </p:sp>
      <p:sp>
        <p:nvSpPr>
          <p:cNvPr id="476" name="CustomShape 3"/>
          <p:cNvSpPr/>
          <p:nvPr/>
        </p:nvSpPr>
        <p:spPr>
          <a:xfrm>
            <a:off x="1195560" y="1173240"/>
            <a:ext cx="6752520" cy="52524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US" sz="1400" spc="-1" strike="noStrike">
                <a:solidFill>
                  <a:srgbClr val="000000"/>
                </a:solidFill>
                <a:latin typeface="Century Schoolbook"/>
                <a:ea typeface="Century Schoolbook"/>
              </a:rPr>
              <a:t>Degradation is unknown so we validate with capacity decrease calculated at end of each discharge cycle.</a:t>
            </a:r>
            <a:endParaRPr b="0" lang="en-US" sz="1400" spc="-1" strike="noStrike">
              <a:latin typeface="Arial"/>
            </a:endParaRPr>
          </a:p>
        </p:txBody>
      </p:sp>
      <p:sp>
        <p:nvSpPr>
          <p:cNvPr id="477" name="CustomShape 4"/>
          <p:cNvSpPr/>
          <p:nvPr/>
        </p:nvSpPr>
        <p:spPr>
          <a:xfrm>
            <a:off x="311760" y="2617920"/>
            <a:ext cx="1794960" cy="12488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Arial"/>
                <a:ea typeface="Arial"/>
              </a:rPr>
              <a:t>Estimated + filtered (black)</a:t>
            </a:r>
            <a:endParaRPr b="0" lang="en-US" sz="1400" spc="-1" strike="noStrike">
              <a:latin typeface="Arial"/>
            </a:endParaRPr>
          </a:p>
          <a:p>
            <a:pPr>
              <a:lnSpc>
                <a:spcPct val="100000"/>
              </a:lnSpc>
              <a:tabLst>
                <a:tab algn="l" pos="0"/>
              </a:tabLst>
            </a:pPr>
            <a:r>
              <a:rPr b="1" lang="en-US" sz="1400" spc="-1" strike="noStrike">
                <a:solidFill>
                  <a:srgbClr val="000000"/>
                </a:solidFill>
                <a:latin typeface="Arial"/>
                <a:ea typeface="Arial"/>
              </a:rPr>
              <a:t>vs.</a:t>
            </a:r>
            <a:endParaRPr b="0" lang="en-US" sz="1400" spc="-1" strike="noStrike">
              <a:latin typeface="Arial"/>
            </a:endParaRPr>
          </a:p>
          <a:p>
            <a:pPr>
              <a:lnSpc>
                <a:spcPct val="100000"/>
              </a:lnSpc>
              <a:tabLst>
                <a:tab algn="l" pos="0"/>
              </a:tabLst>
            </a:pPr>
            <a:r>
              <a:rPr b="1" lang="en-US" sz="1400" spc="-1" strike="noStrike">
                <a:solidFill>
                  <a:srgbClr val="000000"/>
                </a:solidFill>
                <a:latin typeface="Arial"/>
                <a:ea typeface="Arial"/>
              </a:rPr>
              <a:t>Calculated offline (green)</a:t>
            </a:r>
            <a:endParaRPr b="0" lang="en-US" sz="1400" spc="-1" strike="noStrike">
              <a:latin typeface="Arial"/>
            </a:endParaRPr>
          </a:p>
        </p:txBody>
      </p:sp>
      <p:pic>
        <p:nvPicPr>
          <p:cNvPr id="478" name="Google Shape;588;p50" descr=""/>
          <p:cNvPicPr/>
          <p:nvPr/>
        </p:nvPicPr>
        <p:blipFill>
          <a:blip r:embed="rId1"/>
          <a:stretch/>
        </p:blipFill>
        <p:spPr>
          <a:xfrm>
            <a:off x="2259360" y="1851120"/>
            <a:ext cx="4453920" cy="3647160"/>
          </a:xfrm>
          <a:prstGeom prst="rect">
            <a:avLst/>
          </a:prstGeom>
          <a:ln>
            <a:noFill/>
          </a:ln>
        </p:spPr>
      </p:pic>
      <p:sp>
        <p:nvSpPr>
          <p:cNvPr id="479" name="TextShape 5"/>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C31213BE-5767-4C2A-8440-05285793D24F}"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PART I : Conclusions</a:t>
            </a:r>
            <a:endParaRPr b="0" lang="en-US" sz="1800" spc="-1" strike="noStrike">
              <a:solidFill>
                <a:srgbClr val="000000"/>
              </a:solidFill>
              <a:latin typeface="Arial"/>
            </a:endParaRPr>
          </a:p>
        </p:txBody>
      </p:sp>
      <p:sp>
        <p:nvSpPr>
          <p:cNvPr id="481" name="TextShape 2"/>
          <p:cNvSpPr txBox="1"/>
          <p:nvPr/>
        </p:nvSpPr>
        <p:spPr>
          <a:xfrm>
            <a:off x="311760" y="1536480"/>
            <a:ext cx="8520120" cy="4554720"/>
          </a:xfrm>
          <a:prstGeom prst="rect">
            <a:avLst/>
          </a:prstGeom>
          <a:noFill/>
          <a:ln>
            <a:noFill/>
          </a:ln>
        </p:spPr>
        <p:txBody>
          <a:bodyPr tIns="91440" bIns="91440" anchor="ctr">
            <a:noAutofit/>
          </a:bodyPr>
          <a:p>
            <a:pPr marL="457200">
              <a:lnSpc>
                <a:spcPct val="100000"/>
              </a:lnSpc>
              <a:tabLst>
                <a:tab algn="l" pos="0"/>
              </a:tabLst>
            </a:pPr>
            <a:r>
              <a:rPr b="1" lang="en-US" sz="1400" spc="-1" strike="noStrike">
                <a:solidFill>
                  <a:srgbClr val="000000"/>
                </a:solidFill>
                <a:latin typeface="Century Schoolbook"/>
                <a:ea typeface="Century Schoolbook"/>
              </a:rPr>
              <a:t>Conclusion:</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State observers allow online estimations even if the degradation model is not available.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A robust approach allows uncertain modeling.</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Some fluctuations are unavoidable since degradation increase is very slow.</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Some post-processing may be required.</a:t>
            </a: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r>
              <a:rPr b="1" lang="en-US" sz="1400" spc="-1" strike="noStrike">
                <a:solidFill>
                  <a:srgbClr val="000000"/>
                </a:solidFill>
                <a:latin typeface="Century Schoolbook"/>
                <a:ea typeface="Century Schoolbook"/>
              </a:rPr>
              <a:t>Future perspective: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Estimation considers charging operation.</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Improve estimation fluctuations through better identification and preprocessing phase.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Compare with classical methods (e.g., Extended Kalman Filtering).</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1" lang="en-US" sz="1400" spc="-1" strike="noStrike">
                <a:solidFill>
                  <a:srgbClr val="000000"/>
                </a:solidFill>
                <a:latin typeface="Century Schoolbook"/>
                <a:ea typeface="Century Schoolbook"/>
              </a:rPr>
              <a:t>Implement with RUL control.</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Include prognostics.</a:t>
            </a: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p:txBody>
      </p:sp>
      <p:sp>
        <p:nvSpPr>
          <p:cNvPr id="482"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78EEAEF8-B11B-45A0-9717-8A9A7847C4F0}"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marL="457200" algn="ctr">
              <a:lnSpc>
                <a:spcPct val="100000"/>
              </a:lnSpc>
              <a:tabLst>
                <a:tab algn="l" pos="0"/>
              </a:tabLst>
            </a:pPr>
            <a:r>
              <a:rPr b="1" lang="en-US" sz="1700" spc="-1" strike="noStrike">
                <a:solidFill>
                  <a:srgbClr val="000000"/>
                </a:solidFill>
                <a:latin typeface="Century Schoolbook"/>
                <a:ea typeface="Century Schoolbook"/>
              </a:rPr>
              <a:t>PART II: Illustration of application in HAC decisions</a:t>
            </a:r>
            <a:endParaRPr b="0" lang="en-US" sz="1700" spc="-1" strike="noStrike">
              <a:solidFill>
                <a:srgbClr val="000000"/>
              </a:solidFill>
              <a:latin typeface="Arial"/>
            </a:endParaRPr>
          </a:p>
        </p:txBody>
      </p:sp>
      <p:sp>
        <p:nvSpPr>
          <p:cNvPr id="484" name="TextShape 2"/>
          <p:cNvSpPr txBox="1"/>
          <p:nvPr/>
        </p:nvSpPr>
        <p:spPr>
          <a:xfrm>
            <a:off x="311760" y="1536480"/>
            <a:ext cx="8520120" cy="4554720"/>
          </a:xfrm>
          <a:prstGeom prst="rect">
            <a:avLst/>
          </a:prstGeom>
          <a:noFill/>
          <a:ln>
            <a:noFill/>
          </a:ln>
        </p:spPr>
        <p:txBody>
          <a:bodyPr tIns="91440" bIns="91440" anchor="ctr">
            <a:noAutofit/>
          </a:bodyPr>
          <a:p>
            <a:pPr marL="457200" algn="ctr">
              <a:lnSpc>
                <a:spcPct val="100000"/>
              </a:lnSpc>
              <a:tabLst>
                <a:tab algn="l" pos="0"/>
              </a:tabLst>
            </a:pPr>
            <a:r>
              <a:rPr b="1" i="1" lang="en-US" sz="1700" spc="-1" strike="noStrike">
                <a:solidFill>
                  <a:srgbClr val="000000"/>
                </a:solidFill>
                <a:latin typeface="Century Schoolbook"/>
                <a:ea typeface="Century Schoolbook"/>
              </a:rPr>
              <a:t>How to use such estimations to make decisions?</a:t>
            </a:r>
            <a:endParaRPr b="0" lang="en-US" sz="1700" spc="-1" strike="noStrike">
              <a:solidFill>
                <a:srgbClr val="000000"/>
              </a:solidFill>
              <a:latin typeface="Arial"/>
            </a:endParaRPr>
          </a:p>
          <a:p>
            <a:pPr>
              <a:lnSpc>
                <a:spcPct val="100000"/>
              </a:lnSpc>
              <a:tabLst>
                <a:tab algn="l" pos="0"/>
              </a:tabLst>
            </a:pPr>
            <a:endParaRPr b="0" lang="en-US" sz="1700" spc="-1" strike="noStrike">
              <a:solidFill>
                <a:srgbClr val="000000"/>
              </a:solidFill>
              <a:latin typeface="Arial"/>
            </a:endParaRPr>
          </a:p>
        </p:txBody>
      </p:sp>
      <p:sp>
        <p:nvSpPr>
          <p:cNvPr id="485"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88887AAF-603B-4600-8C26-75F306F84A97}"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TextShape 1"/>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Presentation of battery-powered example of application</a:t>
            </a:r>
            <a:endParaRPr b="0" lang="en-US" sz="1400" spc="-1" strike="noStrike">
              <a:solidFill>
                <a:srgbClr val="000000"/>
              </a:solidFill>
              <a:latin typeface="Arial"/>
            </a:endParaRPr>
          </a:p>
          <a:p>
            <a:pPr algn="ctr">
              <a:lnSpc>
                <a:spcPct val="100000"/>
              </a:lnSpc>
              <a:tabLst>
                <a:tab algn="l" pos="0"/>
              </a:tabLst>
            </a:pPr>
            <a:endParaRPr b="0" lang="en-US" sz="1400" spc="-1" strike="noStrike">
              <a:solidFill>
                <a:srgbClr val="000000"/>
              </a:solidFill>
              <a:latin typeface="Arial"/>
            </a:endParaRPr>
          </a:p>
          <a:p>
            <a:pPr algn="ctr">
              <a:lnSpc>
                <a:spcPct val="100000"/>
              </a:lnSpc>
              <a:tabLst>
                <a:tab algn="l" pos="0"/>
              </a:tabLst>
            </a:pPr>
            <a:endParaRPr b="0" lang="en-US" sz="1400" spc="-1" strike="noStrike">
              <a:solidFill>
                <a:srgbClr val="000000"/>
              </a:solidFill>
              <a:latin typeface="Arial"/>
            </a:endParaRPr>
          </a:p>
        </p:txBody>
      </p:sp>
      <p:sp>
        <p:nvSpPr>
          <p:cNvPr id="487"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829E7D62-D5BB-44F2-9130-710582DCE8B0}"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TextShape 1"/>
          <p:cNvSpPr txBox="1"/>
          <p:nvPr/>
        </p:nvSpPr>
        <p:spPr>
          <a:xfrm>
            <a:off x="311760" y="593280"/>
            <a:ext cx="8520120" cy="763200"/>
          </a:xfrm>
          <a:prstGeom prst="rect">
            <a:avLst/>
          </a:prstGeom>
          <a:noFill/>
          <a:ln w="9360">
            <a:noFill/>
          </a:ln>
        </p:spPr>
        <p:txBody>
          <a:bodyPr tIns="91440" bIns="91440" anchor="ctr">
            <a:noAutofit/>
          </a:bodyPr>
          <a:p>
            <a:pPr algn="ctr">
              <a:lnSpc>
                <a:spcPct val="100000"/>
              </a:lnSpc>
              <a:tabLst>
                <a:tab algn="l" pos="0"/>
              </a:tabLst>
            </a:pPr>
            <a:r>
              <a:rPr b="1" i="1" lang="en-US" sz="1800" spc="-1" strike="noStrike">
                <a:solidFill>
                  <a:srgbClr val="000000"/>
                </a:solidFill>
                <a:latin typeface="Century Schoolbook"/>
                <a:ea typeface="Century Schoolbook"/>
              </a:rPr>
              <a:t>Lithium-Ion Batteries</a:t>
            </a:r>
            <a:endParaRPr b="0" lang="en-US" sz="1800" spc="-1" strike="noStrike">
              <a:solidFill>
                <a:srgbClr val="000000"/>
              </a:solidFill>
              <a:latin typeface="Arial"/>
            </a:endParaRPr>
          </a:p>
        </p:txBody>
      </p:sp>
      <p:pic>
        <p:nvPicPr>
          <p:cNvPr id="117" name="Google Shape;62;p9" descr=""/>
          <p:cNvPicPr/>
          <p:nvPr/>
        </p:nvPicPr>
        <p:blipFill>
          <a:blip r:embed="rId1"/>
          <a:stretch/>
        </p:blipFill>
        <p:spPr>
          <a:xfrm>
            <a:off x="4776480" y="2187720"/>
            <a:ext cx="1266120" cy="1069560"/>
          </a:xfrm>
          <a:prstGeom prst="rect">
            <a:avLst/>
          </a:prstGeom>
          <a:ln>
            <a:noFill/>
          </a:ln>
        </p:spPr>
      </p:pic>
      <p:pic>
        <p:nvPicPr>
          <p:cNvPr id="118" name="Google Shape;63;p9" descr=""/>
          <p:cNvPicPr/>
          <p:nvPr/>
        </p:nvPicPr>
        <p:blipFill>
          <a:blip r:embed="rId2"/>
          <a:stretch/>
        </p:blipFill>
        <p:spPr>
          <a:xfrm>
            <a:off x="924120" y="2186640"/>
            <a:ext cx="2745000" cy="1746720"/>
          </a:xfrm>
          <a:prstGeom prst="rect">
            <a:avLst/>
          </a:prstGeom>
          <a:ln>
            <a:noFill/>
          </a:ln>
        </p:spPr>
      </p:pic>
      <p:pic>
        <p:nvPicPr>
          <p:cNvPr id="119" name="Google Shape;64;p9" descr=""/>
          <p:cNvPicPr/>
          <p:nvPr/>
        </p:nvPicPr>
        <p:blipFill>
          <a:blip r:embed="rId3"/>
          <a:stretch/>
        </p:blipFill>
        <p:spPr>
          <a:xfrm>
            <a:off x="5626800" y="1935000"/>
            <a:ext cx="2571840" cy="1448280"/>
          </a:xfrm>
          <a:prstGeom prst="rect">
            <a:avLst/>
          </a:prstGeom>
          <a:ln>
            <a:noFill/>
          </a:ln>
        </p:spPr>
      </p:pic>
      <p:pic>
        <p:nvPicPr>
          <p:cNvPr id="120" name="Google Shape;65;p9" descr=""/>
          <p:cNvPicPr/>
          <p:nvPr/>
        </p:nvPicPr>
        <p:blipFill>
          <a:blip r:embed="rId4"/>
          <a:stretch/>
        </p:blipFill>
        <p:spPr>
          <a:xfrm>
            <a:off x="5348880" y="3358440"/>
            <a:ext cx="1188720" cy="784440"/>
          </a:xfrm>
          <a:prstGeom prst="rect">
            <a:avLst/>
          </a:prstGeom>
          <a:ln>
            <a:noFill/>
          </a:ln>
        </p:spPr>
      </p:pic>
      <p:sp>
        <p:nvSpPr>
          <p:cNvPr id="121" name="CustomShape 2"/>
          <p:cNvSpPr/>
          <p:nvPr/>
        </p:nvSpPr>
        <p:spPr>
          <a:xfrm>
            <a:off x="902880" y="4987080"/>
            <a:ext cx="7397640" cy="52452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1" lang="en-US" sz="1400" spc="-1" strike="noStrike">
                <a:solidFill>
                  <a:srgbClr val="000000"/>
                </a:solidFill>
                <a:latin typeface="Century Schoolbook"/>
                <a:ea typeface="Century Schoolbook"/>
              </a:rPr>
              <a:t>Battery is now the most important component in many electrical systems!</a:t>
            </a:r>
            <a:endParaRPr b="0" lang="en-US" sz="1400" spc="-1" strike="noStrike">
              <a:latin typeface="Arial"/>
            </a:endParaRPr>
          </a:p>
        </p:txBody>
      </p:sp>
      <p:sp>
        <p:nvSpPr>
          <p:cNvPr id="122" name="CustomShape 3"/>
          <p:cNvSpPr/>
          <p:nvPr/>
        </p:nvSpPr>
        <p:spPr>
          <a:xfrm>
            <a:off x="765360" y="2004480"/>
            <a:ext cx="409320" cy="33228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900" spc="-1" strike="noStrike">
                <a:solidFill>
                  <a:srgbClr val="000000"/>
                </a:solidFill>
                <a:latin typeface="Arial"/>
                <a:ea typeface="Arial"/>
              </a:rPr>
              <a:t>(1)</a:t>
            </a:r>
            <a:endParaRPr b="0" lang="en-US" sz="900" spc="-1" strike="noStrike">
              <a:latin typeface="Arial"/>
            </a:endParaRPr>
          </a:p>
        </p:txBody>
      </p:sp>
      <p:sp>
        <p:nvSpPr>
          <p:cNvPr id="123" name="CustomShape 4"/>
          <p:cNvSpPr/>
          <p:nvPr/>
        </p:nvSpPr>
        <p:spPr>
          <a:xfrm>
            <a:off x="986040" y="1753560"/>
            <a:ext cx="292644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000" spc="-1" strike="noStrike">
                <a:solidFill>
                  <a:srgbClr val="000000"/>
                </a:solidFill>
                <a:latin typeface="Arial"/>
                <a:ea typeface="Arial"/>
              </a:rPr>
              <a:t>Energy density for different types of battery</a:t>
            </a:r>
            <a:endParaRPr b="0" lang="en-US" sz="1000" spc="-1" strike="noStrike">
              <a:latin typeface="Arial"/>
            </a:endParaRPr>
          </a:p>
        </p:txBody>
      </p:sp>
      <p:sp>
        <p:nvSpPr>
          <p:cNvPr id="124" name="CustomShape 5"/>
          <p:cNvSpPr/>
          <p:nvPr/>
        </p:nvSpPr>
        <p:spPr>
          <a:xfrm>
            <a:off x="4289400" y="4246200"/>
            <a:ext cx="3994920" cy="3204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i="1" lang="en-US" sz="900" spc="-1" strike="noStrike">
                <a:solidFill>
                  <a:srgbClr val="000000"/>
                </a:solidFill>
                <a:latin typeface="Arial"/>
                <a:ea typeface="Arial"/>
              </a:rPr>
              <a:t>a revolution in the electronics and electrical industries</a:t>
            </a:r>
            <a:endParaRPr b="0" lang="en-US" sz="900" spc="-1" strike="noStrike">
              <a:latin typeface="Arial"/>
            </a:endParaRPr>
          </a:p>
        </p:txBody>
      </p:sp>
      <p:sp>
        <p:nvSpPr>
          <p:cNvPr id="125"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A84D1DD-DFCB-42B0-AC95-0288FC7410FA}"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126" name="CustomShape 7"/>
          <p:cNvSpPr/>
          <p:nvPr/>
        </p:nvSpPr>
        <p:spPr>
          <a:xfrm>
            <a:off x="3876120" y="2686320"/>
            <a:ext cx="693000" cy="524520"/>
          </a:xfrm>
          <a:prstGeom prst="rightArrow">
            <a:avLst>
              <a:gd name="adj1" fmla="val 50000"/>
              <a:gd name="adj2" fmla="val 50000"/>
            </a:avLst>
          </a:prstGeom>
          <a:solidFill>
            <a:srgbClr val="cc0000"/>
          </a:solidFill>
          <a:ln>
            <a:noFill/>
          </a:ln>
        </p:spPr>
        <p:style>
          <a:lnRef idx="0"/>
          <a:fillRef idx="0"/>
          <a:effectRef idx="0"/>
          <a:fontRef idx="minor"/>
        </p:style>
      </p:sp>
      <p:sp>
        <p:nvSpPr>
          <p:cNvPr id="127" name="CustomShape 8"/>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2520">
              <a:lnSpc>
                <a:spcPct val="100000"/>
              </a:lnSpc>
              <a:buClr>
                <a:srgbClr val="000000"/>
              </a:buClr>
              <a:buFont typeface="Arial"/>
              <a:buAutoNum type="arabicParenR"/>
            </a:pPr>
            <a:r>
              <a:rPr b="0" i="1" lang="en-US" sz="700" spc="-1" strike="noStrike">
                <a:solidFill>
                  <a:srgbClr val="000000"/>
                </a:solidFill>
                <a:latin typeface="Arial"/>
                <a:ea typeface="Arial"/>
              </a:rPr>
              <a:t>Azais, P., Bardet, M., Billy, E., Colin, J. F., Dauchy, J., Despesse, G., ... &amp; Simone, V. (2020). Li-ion batteries. From the present to the future.</a:t>
            </a:r>
            <a:endParaRPr b="0" lang="en-US" sz="7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Example of application:  Vehicle-to-Grid</a:t>
            </a:r>
            <a:endParaRPr b="0" lang="en-US" sz="1800" spc="-1" strike="noStrike">
              <a:solidFill>
                <a:srgbClr val="000000"/>
              </a:solidFill>
              <a:latin typeface="Arial"/>
            </a:endParaRPr>
          </a:p>
        </p:txBody>
      </p:sp>
      <p:sp>
        <p:nvSpPr>
          <p:cNvPr id="489" name="TextShape 2"/>
          <p:cNvSpPr txBox="1"/>
          <p:nvPr/>
        </p:nvSpPr>
        <p:spPr>
          <a:xfrm>
            <a:off x="311760" y="1536480"/>
            <a:ext cx="8520120" cy="4554720"/>
          </a:xfrm>
          <a:prstGeom prst="rect">
            <a:avLst/>
          </a:prstGeom>
          <a:noFill/>
          <a:ln>
            <a:noFill/>
          </a:ln>
        </p:spPr>
        <p:txBody>
          <a:bodyPr tIns="91440" bIns="91440" anchor="ctr">
            <a:noAutofit/>
          </a:bodyPr>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Relevance: </a:t>
            </a:r>
            <a:endParaRPr b="0" lang="en-US" sz="1400" spc="-1" strike="noStrike">
              <a:solidFill>
                <a:srgbClr val="000000"/>
              </a:solidFill>
              <a:latin typeface="Arial"/>
            </a:endParaRPr>
          </a:p>
          <a:p>
            <a:pPr lvl="1" marL="1371600" indent="-317160">
              <a:lnSpc>
                <a:spcPct val="100000"/>
              </a:lnSpc>
              <a:buClr>
                <a:srgbClr val="000000"/>
              </a:buClr>
              <a:buFont typeface="Century Schoolbook"/>
              <a:buAutoNum type="alphaLcPeriod"/>
              <a:tabLst>
                <a:tab algn="l" pos="0"/>
              </a:tabLst>
            </a:pPr>
            <a:r>
              <a:rPr b="0" lang="en-US" sz="1400" spc="-1" strike="noStrike">
                <a:solidFill>
                  <a:srgbClr val="000000"/>
                </a:solidFill>
                <a:latin typeface="Century Schoolbook"/>
                <a:ea typeface="Century Schoolbook"/>
              </a:rPr>
              <a:t>EVs can be used for Battery Energy Storage Systems (BESS)</a:t>
            </a:r>
            <a:endParaRPr b="0" lang="en-US" sz="1400" spc="-1" strike="noStrike">
              <a:solidFill>
                <a:srgbClr val="000000"/>
              </a:solidFill>
              <a:latin typeface="Arial"/>
            </a:endParaRPr>
          </a:p>
          <a:p>
            <a:pPr lvl="1" marL="1371600" indent="-317160">
              <a:lnSpc>
                <a:spcPct val="100000"/>
              </a:lnSpc>
              <a:buClr>
                <a:srgbClr val="000000"/>
              </a:buClr>
              <a:buFont typeface="Century Schoolbook"/>
              <a:buAutoNum type="alphaLcPeriod"/>
              <a:tabLst>
                <a:tab algn="l" pos="0"/>
              </a:tabLst>
            </a:pPr>
            <a:r>
              <a:rPr b="0" lang="en-US" sz="1400" spc="-1" strike="noStrike">
                <a:solidFill>
                  <a:srgbClr val="000000"/>
                </a:solidFill>
                <a:latin typeface="Century Schoolbook"/>
                <a:ea typeface="Century Schoolbook"/>
              </a:rPr>
              <a:t>EV owners can pay back their investment</a:t>
            </a:r>
            <a:endParaRPr b="0" lang="en-US" sz="1400" spc="-1" strike="noStrike">
              <a:solidFill>
                <a:srgbClr val="000000"/>
              </a:solidFill>
              <a:latin typeface="Arial"/>
            </a:endParaRPr>
          </a:p>
          <a:p>
            <a:pPr lvl="1" marL="1371600" indent="-317160">
              <a:lnSpc>
                <a:spcPct val="100000"/>
              </a:lnSpc>
              <a:buClr>
                <a:srgbClr val="000000"/>
              </a:buClr>
              <a:buFont typeface="Century Schoolbook"/>
              <a:buAutoNum type="alphaLcPeriod"/>
              <a:tabLst>
                <a:tab algn="l" pos="0"/>
              </a:tabLst>
            </a:pPr>
            <a:r>
              <a:rPr b="1" lang="en-US" sz="1400" spc="-1" strike="noStrike">
                <a:solidFill>
                  <a:srgbClr val="000000"/>
                </a:solidFill>
                <a:latin typeface="Century Schoolbook"/>
                <a:ea typeface="Century Schoolbook"/>
              </a:rPr>
              <a:t>drawback: overcycling batteries</a:t>
            </a:r>
            <a:endParaRPr b="0" lang="en-US" sz="1400" spc="-1" strike="noStrike">
              <a:solidFill>
                <a:srgbClr val="000000"/>
              </a:solidFill>
              <a:latin typeface="Arial"/>
            </a:endParaRPr>
          </a:p>
        </p:txBody>
      </p:sp>
      <p:pic>
        <p:nvPicPr>
          <p:cNvPr id="490" name="Google Shape;616;p54" descr=""/>
          <p:cNvPicPr/>
          <p:nvPr/>
        </p:nvPicPr>
        <p:blipFill>
          <a:blip r:embed="rId1"/>
          <a:stretch/>
        </p:blipFill>
        <p:spPr>
          <a:xfrm>
            <a:off x="1123920" y="1700640"/>
            <a:ext cx="6553440" cy="2052000"/>
          </a:xfrm>
          <a:prstGeom prst="rect">
            <a:avLst/>
          </a:prstGeom>
          <a:ln>
            <a:noFill/>
          </a:ln>
        </p:spPr>
      </p:pic>
      <p:sp>
        <p:nvSpPr>
          <p:cNvPr id="491" name="CustomShape 3"/>
          <p:cNvSpPr/>
          <p:nvPr/>
        </p:nvSpPr>
        <p:spPr>
          <a:xfrm>
            <a:off x="673560" y="5650920"/>
            <a:ext cx="758124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Discharging/selling energy operation degrades EV battery</a:t>
            </a:r>
            <a:endParaRPr b="0" lang="en-US" sz="1400" spc="-1" strike="noStrike">
              <a:latin typeface="Arial"/>
            </a:endParaRPr>
          </a:p>
        </p:txBody>
      </p:sp>
      <p:sp>
        <p:nvSpPr>
          <p:cNvPr id="492" name="TextShape 4"/>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95EE2E63-9469-4872-89C8-1ED515ADA772}"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3"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Problem statement: V2G integrated with control of end-of-discharge</a:t>
            </a:r>
            <a:endParaRPr b="0" lang="en-US" sz="1800" spc="-1" strike="noStrike">
              <a:solidFill>
                <a:srgbClr val="000000"/>
              </a:solidFill>
              <a:latin typeface="Arial"/>
            </a:endParaRPr>
          </a:p>
        </p:txBody>
      </p:sp>
      <p:pic>
        <p:nvPicPr>
          <p:cNvPr id="494" name="Google Shape;624;p55" descr=""/>
          <p:cNvPicPr/>
          <p:nvPr/>
        </p:nvPicPr>
        <p:blipFill>
          <a:blip r:embed="rId1"/>
          <a:stretch/>
        </p:blipFill>
        <p:spPr>
          <a:xfrm>
            <a:off x="1807560" y="1640160"/>
            <a:ext cx="5399640" cy="2970720"/>
          </a:xfrm>
          <a:prstGeom prst="rect">
            <a:avLst/>
          </a:prstGeom>
          <a:ln>
            <a:noFill/>
          </a:ln>
        </p:spPr>
      </p:pic>
      <p:sp>
        <p:nvSpPr>
          <p:cNvPr id="495" name="CustomShape 2"/>
          <p:cNvSpPr/>
          <p:nvPr/>
        </p:nvSpPr>
        <p:spPr>
          <a:xfrm>
            <a:off x="2000160" y="3394080"/>
            <a:ext cx="618840" cy="464400"/>
          </a:xfrm>
          <a:prstGeom prst="ellipse">
            <a:avLst/>
          </a:prstGeom>
          <a:noFill/>
          <a:ln w="9360">
            <a:solidFill>
              <a:srgbClr val="ff0000"/>
            </a:solidFill>
            <a:prstDash val="dash"/>
            <a:round/>
          </a:ln>
        </p:spPr>
        <p:style>
          <a:lnRef idx="0"/>
          <a:fillRef idx="0"/>
          <a:effectRef idx="0"/>
          <a:fontRef idx="minor"/>
        </p:style>
      </p:sp>
      <p:sp>
        <p:nvSpPr>
          <p:cNvPr id="496" name="CustomShape 3"/>
          <p:cNvSpPr/>
          <p:nvPr/>
        </p:nvSpPr>
        <p:spPr>
          <a:xfrm>
            <a:off x="5203440" y="3979080"/>
            <a:ext cx="618840" cy="464400"/>
          </a:xfrm>
          <a:prstGeom prst="ellipse">
            <a:avLst/>
          </a:prstGeom>
          <a:noFill/>
          <a:ln w="9360">
            <a:solidFill>
              <a:srgbClr val="ff0000"/>
            </a:solidFill>
            <a:prstDash val="dash"/>
            <a:round/>
          </a:ln>
        </p:spPr>
        <p:style>
          <a:lnRef idx="0"/>
          <a:fillRef idx="0"/>
          <a:effectRef idx="0"/>
          <a:fontRef idx="minor"/>
        </p:style>
      </p:sp>
      <p:sp>
        <p:nvSpPr>
          <p:cNvPr id="497" name="CustomShape 4"/>
          <p:cNvSpPr/>
          <p:nvPr/>
        </p:nvSpPr>
        <p:spPr>
          <a:xfrm>
            <a:off x="1077480" y="4889160"/>
            <a:ext cx="692712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ff0000"/>
                </a:solidFill>
                <a:latin typeface="Century Schoolbook"/>
                <a:ea typeface="Century Schoolbook"/>
              </a:rPr>
              <a:t>End-of-discharge defined by minimum SoC and time-of-discharge</a:t>
            </a:r>
            <a:endParaRPr b="0" lang="en-US" sz="1400" spc="-1" strike="noStrike">
              <a:latin typeface="Arial"/>
            </a:endParaRPr>
          </a:p>
        </p:txBody>
      </p:sp>
      <p:sp>
        <p:nvSpPr>
          <p:cNvPr id="498" name="CustomShape 5"/>
          <p:cNvSpPr/>
          <p:nvPr/>
        </p:nvSpPr>
        <p:spPr>
          <a:xfrm>
            <a:off x="1183320" y="5428080"/>
            <a:ext cx="492552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000000"/>
                </a:solidFill>
                <a:latin typeface="Arial"/>
                <a:ea typeface="Arial"/>
              </a:rPr>
              <a:t>remark: Discharging profile drives degradation increase</a:t>
            </a:r>
            <a:endParaRPr b="0" lang="en-US" sz="1400" spc="-1" strike="noStrike">
              <a:latin typeface="Arial"/>
            </a:endParaRPr>
          </a:p>
        </p:txBody>
      </p:sp>
      <p:sp>
        <p:nvSpPr>
          <p:cNvPr id="499"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E5F552D3-DF0C-4026-B3AF-70E3327C747B}"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TextShape 1"/>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Design of a chosen HAC approach</a:t>
            </a:r>
            <a:endParaRPr b="0" lang="en-US" sz="1400" spc="-1" strike="noStrike">
              <a:solidFill>
                <a:srgbClr val="000000"/>
              </a:solidFill>
              <a:latin typeface="Arial"/>
            </a:endParaRPr>
          </a:p>
          <a:p>
            <a:pPr algn="ctr">
              <a:lnSpc>
                <a:spcPct val="100000"/>
              </a:lnSpc>
              <a:tabLst>
                <a:tab algn="l" pos="0"/>
              </a:tabLst>
            </a:pPr>
            <a:endParaRPr b="0" lang="en-US" sz="1400" spc="-1" strike="noStrike">
              <a:solidFill>
                <a:srgbClr val="000000"/>
              </a:solidFill>
              <a:latin typeface="Arial"/>
            </a:endParaRPr>
          </a:p>
          <a:p>
            <a:pPr algn="ctr">
              <a:lnSpc>
                <a:spcPct val="100000"/>
              </a:lnSpc>
              <a:tabLst>
                <a:tab algn="l" pos="0"/>
              </a:tabLst>
            </a:pPr>
            <a:endParaRPr b="0" lang="en-US" sz="1400" spc="-1" strike="noStrike">
              <a:solidFill>
                <a:srgbClr val="000000"/>
              </a:solidFill>
              <a:latin typeface="Arial"/>
            </a:endParaRPr>
          </a:p>
        </p:txBody>
      </p:sp>
      <p:sp>
        <p:nvSpPr>
          <p:cNvPr id="501"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3EB40E36-C975-4BD4-980D-3C94A4D43CB4}"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End-of-discharge control</a:t>
            </a:r>
            <a:endParaRPr b="0" lang="en-US" sz="1800" spc="-1" strike="noStrike">
              <a:solidFill>
                <a:srgbClr val="000000"/>
              </a:solidFill>
              <a:latin typeface="Arial"/>
            </a:endParaRPr>
          </a:p>
        </p:txBody>
      </p:sp>
      <p:sp>
        <p:nvSpPr>
          <p:cNvPr id="503" name="CustomShape 2"/>
          <p:cNvSpPr/>
          <p:nvPr/>
        </p:nvSpPr>
        <p:spPr>
          <a:xfrm>
            <a:off x="1077480" y="5041440"/>
            <a:ext cx="692712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Minimum SoC and maximum time-of-discharge defined by the user</a:t>
            </a:r>
            <a:endParaRPr b="0" lang="en-US" sz="1400" spc="-1" strike="noStrike">
              <a:latin typeface="Arial"/>
            </a:endParaRPr>
          </a:p>
        </p:txBody>
      </p:sp>
      <p:pic>
        <p:nvPicPr>
          <p:cNvPr id="504" name="Google Shape;642;p57" descr=""/>
          <p:cNvPicPr/>
          <p:nvPr/>
        </p:nvPicPr>
        <p:blipFill>
          <a:blip r:embed="rId1"/>
          <a:srcRect l="0" t="52157" r="0" b="3149"/>
          <a:stretch/>
        </p:blipFill>
        <p:spPr>
          <a:xfrm>
            <a:off x="1911600" y="3272040"/>
            <a:ext cx="5258880" cy="1510200"/>
          </a:xfrm>
          <a:prstGeom prst="rect">
            <a:avLst/>
          </a:prstGeom>
          <a:ln>
            <a:noFill/>
          </a:ln>
        </p:spPr>
      </p:pic>
      <p:sp>
        <p:nvSpPr>
          <p:cNvPr id="505" name="CustomShape 3"/>
          <p:cNvSpPr/>
          <p:nvPr/>
        </p:nvSpPr>
        <p:spPr>
          <a:xfrm>
            <a:off x="2472480" y="3166560"/>
            <a:ext cx="1375560" cy="524520"/>
          </a:xfrm>
          <a:prstGeom prst="ellipse">
            <a:avLst/>
          </a:prstGeom>
          <a:solidFill>
            <a:srgbClr val="ff0000">
              <a:alpha val="15000"/>
            </a:srgbClr>
          </a:solidFill>
          <a:ln w="9360">
            <a:solidFill>
              <a:srgbClr val="ff0000"/>
            </a:solidFill>
            <a:prstDash val="dot"/>
            <a:round/>
          </a:ln>
        </p:spPr>
        <p:style>
          <a:lnRef idx="0"/>
          <a:fillRef idx="0"/>
          <a:effectRef idx="0"/>
          <a:fontRef idx="minor"/>
        </p:style>
      </p:sp>
      <p:sp>
        <p:nvSpPr>
          <p:cNvPr id="506" name="CustomShape 4"/>
          <p:cNvSpPr/>
          <p:nvPr/>
        </p:nvSpPr>
        <p:spPr>
          <a:xfrm>
            <a:off x="2923920" y="2859840"/>
            <a:ext cx="68292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000" spc="-1" strike="noStrike">
                <a:solidFill>
                  <a:srgbClr val="ff0000"/>
                </a:solidFill>
                <a:latin typeface="Arial"/>
                <a:ea typeface="Arial"/>
              </a:rPr>
              <a:t>user</a:t>
            </a:r>
            <a:endParaRPr b="0" lang="en-US" sz="1000" spc="-1" strike="noStrike">
              <a:latin typeface="Arial"/>
            </a:endParaRPr>
          </a:p>
        </p:txBody>
      </p:sp>
      <p:sp>
        <p:nvSpPr>
          <p:cNvPr id="507" name="CustomShape 5"/>
          <p:cNvSpPr/>
          <p:nvPr/>
        </p:nvSpPr>
        <p:spPr>
          <a:xfrm>
            <a:off x="4281480" y="3090600"/>
            <a:ext cx="548280" cy="524520"/>
          </a:xfrm>
          <a:prstGeom prst="ellipse">
            <a:avLst/>
          </a:prstGeom>
          <a:solidFill>
            <a:srgbClr val="0000ff">
              <a:alpha val="22000"/>
            </a:srgbClr>
          </a:solidFill>
          <a:ln w="9360">
            <a:solidFill>
              <a:srgbClr val="0000ff"/>
            </a:solidFill>
            <a:prstDash val="dot"/>
            <a:round/>
          </a:ln>
        </p:spPr>
        <p:style>
          <a:lnRef idx="0"/>
          <a:fillRef idx="0"/>
          <a:effectRef idx="0"/>
          <a:fontRef idx="minor"/>
        </p:style>
      </p:sp>
      <p:sp>
        <p:nvSpPr>
          <p:cNvPr id="508" name="CustomShape 6"/>
          <p:cNvSpPr/>
          <p:nvPr/>
        </p:nvSpPr>
        <p:spPr>
          <a:xfrm>
            <a:off x="4295520" y="2783520"/>
            <a:ext cx="46656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000" spc="-1" strike="noStrike">
                <a:solidFill>
                  <a:srgbClr val="0000ff"/>
                </a:solidFill>
                <a:latin typeface="Arial"/>
                <a:ea typeface="Arial"/>
              </a:rPr>
              <a:t>grid</a:t>
            </a:r>
            <a:endParaRPr b="0" lang="en-US" sz="1000" spc="-1" strike="noStrike">
              <a:latin typeface="Arial"/>
            </a:endParaRPr>
          </a:p>
        </p:txBody>
      </p:sp>
      <p:sp>
        <p:nvSpPr>
          <p:cNvPr id="509"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89620903-73B8-4BDF-86E8-37DF718CE67A}"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End-of-discharge control +RUL control</a:t>
            </a:r>
            <a:endParaRPr b="0" lang="en-US" sz="1800" spc="-1" strike="noStrike">
              <a:solidFill>
                <a:srgbClr val="000000"/>
              </a:solidFill>
              <a:latin typeface="Arial"/>
            </a:endParaRPr>
          </a:p>
        </p:txBody>
      </p:sp>
      <p:sp>
        <p:nvSpPr>
          <p:cNvPr id="511" name="CustomShape 2"/>
          <p:cNvSpPr/>
          <p:nvPr/>
        </p:nvSpPr>
        <p:spPr>
          <a:xfrm>
            <a:off x="1077480" y="5041440"/>
            <a:ext cx="692712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0" lang="en-US" sz="1400" spc="-1" strike="noStrike">
                <a:solidFill>
                  <a:srgbClr val="000000"/>
                </a:solidFill>
                <a:latin typeface="Century Schoolbook"/>
                <a:ea typeface="Century Schoolbook"/>
              </a:rPr>
              <a:t>Minimum SoC and maximum time-of-discharge defined by the user</a:t>
            </a:r>
            <a:endParaRPr b="0" lang="en-US" sz="1400" spc="-1" strike="noStrike">
              <a:latin typeface="Arial"/>
            </a:endParaRPr>
          </a:p>
        </p:txBody>
      </p:sp>
      <p:sp>
        <p:nvSpPr>
          <p:cNvPr id="512" name="CustomShape 3"/>
          <p:cNvSpPr/>
          <p:nvPr/>
        </p:nvSpPr>
        <p:spPr>
          <a:xfrm>
            <a:off x="1089000" y="5617080"/>
            <a:ext cx="692712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Minimum SoC re-adjusted according to EoL objectives</a:t>
            </a:r>
            <a:endParaRPr b="0" lang="en-US" sz="1400" spc="-1" strike="noStrike">
              <a:latin typeface="Arial"/>
            </a:endParaRPr>
          </a:p>
        </p:txBody>
      </p:sp>
      <p:pic>
        <p:nvPicPr>
          <p:cNvPr id="513" name="Google Shape;655;p58" descr=""/>
          <p:cNvPicPr/>
          <p:nvPr/>
        </p:nvPicPr>
        <p:blipFill>
          <a:blip r:embed="rId1"/>
          <a:srcRect l="0" t="0" r="0" b="2295"/>
          <a:stretch/>
        </p:blipFill>
        <p:spPr>
          <a:xfrm>
            <a:off x="1911600" y="1509120"/>
            <a:ext cx="5258880" cy="3301920"/>
          </a:xfrm>
          <a:prstGeom prst="rect">
            <a:avLst/>
          </a:prstGeom>
          <a:ln>
            <a:noFill/>
          </a:ln>
        </p:spPr>
      </p:pic>
      <p:sp>
        <p:nvSpPr>
          <p:cNvPr id="514" name="CustomShape 4"/>
          <p:cNvSpPr/>
          <p:nvPr/>
        </p:nvSpPr>
        <p:spPr>
          <a:xfrm>
            <a:off x="1183320" y="5961240"/>
            <a:ext cx="492552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ff0000"/>
                </a:solidFill>
                <a:latin typeface="Arial"/>
                <a:ea typeface="Arial"/>
              </a:rPr>
              <a:t>remark: SoC also plays on the battery degradation increase</a:t>
            </a:r>
            <a:endParaRPr b="0" lang="en-US" sz="1400" spc="-1" strike="noStrike">
              <a:latin typeface="Arial"/>
            </a:endParaRPr>
          </a:p>
        </p:txBody>
      </p:sp>
      <p:sp>
        <p:nvSpPr>
          <p:cNvPr id="515" name="TextShape 5"/>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0DBF9199-DC13-4AF0-ABBF-4DC09939717F}"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Control framework implementation</a:t>
            </a:r>
            <a:endParaRPr b="0" lang="en-US" sz="1800" spc="-1" strike="noStrike">
              <a:solidFill>
                <a:srgbClr val="000000"/>
              </a:solidFill>
              <a:latin typeface="Arial"/>
            </a:endParaRPr>
          </a:p>
        </p:txBody>
      </p:sp>
      <p:pic>
        <p:nvPicPr>
          <p:cNvPr id="517" name="Google Shape;663;p59" descr=""/>
          <p:cNvPicPr/>
          <p:nvPr/>
        </p:nvPicPr>
        <p:blipFill>
          <a:blip r:embed="rId1"/>
          <a:srcRect l="0" t="0" r="0" b="12359"/>
          <a:stretch/>
        </p:blipFill>
        <p:spPr>
          <a:xfrm>
            <a:off x="423360" y="1488600"/>
            <a:ext cx="7994880" cy="2620800"/>
          </a:xfrm>
          <a:prstGeom prst="rect">
            <a:avLst/>
          </a:prstGeom>
          <a:ln>
            <a:noFill/>
          </a:ln>
        </p:spPr>
      </p:pic>
      <p:sp>
        <p:nvSpPr>
          <p:cNvPr id="518" name="TextShape 2"/>
          <p:cNvSpPr txBox="1"/>
          <p:nvPr/>
        </p:nvSpPr>
        <p:spPr>
          <a:xfrm>
            <a:off x="311760" y="4241520"/>
            <a:ext cx="8520120" cy="2052720"/>
          </a:xfrm>
          <a:prstGeom prst="rect">
            <a:avLst/>
          </a:prstGeom>
          <a:noFill/>
          <a:ln>
            <a:noFill/>
          </a:ln>
        </p:spPr>
        <p:txBody>
          <a:bodyPr tIns="91440" bIns="91440" anchor="ctr">
            <a:noAutofit/>
          </a:bodyPr>
          <a:p>
            <a:pPr marL="457200" indent="-317160">
              <a:lnSpc>
                <a:spcPct val="100000"/>
              </a:lnSpc>
              <a:buClr>
                <a:srgbClr val="000000"/>
              </a:buClr>
              <a:buFont typeface="Century Schoolbook"/>
              <a:buChar char="●"/>
            </a:pPr>
            <a:r>
              <a:rPr b="0" lang="en-US" sz="1400" spc="-1" strike="noStrike">
                <a:solidFill>
                  <a:srgbClr val="000000"/>
                </a:solidFill>
                <a:latin typeface="Century Schoolbook"/>
                <a:ea typeface="Century Schoolbook"/>
              </a:rPr>
              <a:t>State-space framework design</a:t>
            </a:r>
            <a:endParaRPr b="0" lang="en-US" sz="1400" spc="-1" strike="noStrike">
              <a:solidFill>
                <a:srgbClr val="000000"/>
              </a:solidFill>
              <a:latin typeface="Arial"/>
            </a:endParaRPr>
          </a:p>
          <a:p>
            <a:pPr marL="457200" indent="-317160">
              <a:lnSpc>
                <a:spcPct val="100000"/>
              </a:lnSpc>
              <a:buClr>
                <a:srgbClr val="000000"/>
              </a:buClr>
              <a:buFont typeface="Century Schoolbook"/>
              <a:buChar char="●"/>
            </a:pPr>
            <a:r>
              <a:rPr b="1" lang="en-US" sz="1400" spc="-1" strike="noStrike">
                <a:solidFill>
                  <a:srgbClr val="000000"/>
                </a:solidFill>
                <a:latin typeface="Century Schoolbook"/>
                <a:ea typeface="Century Schoolbook"/>
              </a:rPr>
              <a:t>Requires estimations of degradation indicator</a:t>
            </a: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a:p>
            <a:pPr marL="457200" indent="-285480">
              <a:lnSpc>
                <a:spcPct val="100000"/>
              </a:lnSpc>
              <a:buClr>
                <a:srgbClr val="000000"/>
              </a:buClr>
              <a:buFont typeface="Century Schoolbook"/>
              <a:buAutoNum type="arabicParenR"/>
              <a:tabLst>
                <a:tab algn="l" pos="0"/>
              </a:tabLst>
            </a:pPr>
            <a:r>
              <a:rPr b="0" i="1" lang="en-US" sz="900" spc="-1" strike="noStrike">
                <a:solidFill>
                  <a:srgbClr val="000000"/>
                </a:solidFill>
                <a:latin typeface="Century Schoolbook"/>
                <a:ea typeface="Century Schoolbook"/>
              </a:rPr>
              <a:t>Félix, M. S., Martinez, J. J., &amp; Bérenguer, C. (2023). A state-space approach for remaining useful life control. IFAC-PapersOnLine, 56(2), 7728-7733.</a:t>
            </a:r>
            <a:endParaRPr b="0" lang="en-US" sz="900" spc="-1" strike="noStrike">
              <a:solidFill>
                <a:srgbClr val="000000"/>
              </a:solidFill>
              <a:latin typeface="Arial"/>
            </a:endParaRPr>
          </a:p>
          <a:p>
            <a:pPr marL="457200">
              <a:lnSpc>
                <a:spcPct val="100000"/>
              </a:lnSpc>
              <a:tabLst>
                <a:tab algn="l" pos="0"/>
              </a:tabLst>
            </a:pPr>
            <a:endParaRPr b="0" lang="en-US" sz="900" spc="-1" strike="noStrike">
              <a:solidFill>
                <a:srgbClr val="000000"/>
              </a:solidFill>
              <a:latin typeface="Arial"/>
            </a:endParaRPr>
          </a:p>
        </p:txBody>
      </p:sp>
      <p:sp>
        <p:nvSpPr>
          <p:cNvPr id="519" name="CustomShape 3"/>
          <p:cNvSpPr/>
          <p:nvPr/>
        </p:nvSpPr>
        <p:spPr>
          <a:xfrm>
            <a:off x="5808240" y="1822320"/>
            <a:ext cx="809640" cy="113400"/>
          </a:xfrm>
          <a:prstGeom prst="rect">
            <a:avLst/>
          </a:prstGeom>
          <a:noFill/>
          <a:ln>
            <a:noFill/>
          </a:ln>
        </p:spPr>
        <p:style>
          <a:lnRef idx="0"/>
          <a:fillRef idx="0"/>
          <a:effectRef idx="0"/>
          <a:fontRef idx="minor"/>
        </p:style>
        <p:txBody>
          <a:bodyPr tIns="91440" bIns="91440" anchor="ctr">
            <a:noAutofit/>
          </a:bodyPr>
          <a:p>
            <a:pPr>
              <a:lnSpc>
                <a:spcPct val="100000"/>
              </a:lnSpc>
              <a:tabLst>
                <a:tab algn="l" pos="0"/>
              </a:tabLst>
            </a:pPr>
            <a:r>
              <a:rPr b="0" lang="en-US" sz="900" spc="-1" strike="noStrike">
                <a:solidFill>
                  <a:srgbClr val="000000"/>
                </a:solidFill>
                <a:latin typeface="Arial"/>
                <a:ea typeface="Arial"/>
              </a:rPr>
              <a:t>(1)</a:t>
            </a:r>
            <a:endParaRPr b="0" lang="en-US" sz="900" spc="-1" strike="noStrike">
              <a:latin typeface="Arial"/>
            </a:endParaRPr>
          </a:p>
        </p:txBody>
      </p:sp>
      <p:sp>
        <p:nvSpPr>
          <p:cNvPr id="520" name="CustomShape 4"/>
          <p:cNvSpPr/>
          <p:nvPr/>
        </p:nvSpPr>
        <p:spPr>
          <a:xfrm>
            <a:off x="7923600" y="3019680"/>
            <a:ext cx="548280" cy="524520"/>
          </a:xfrm>
          <a:prstGeom prst="ellipse">
            <a:avLst/>
          </a:prstGeom>
          <a:solidFill>
            <a:srgbClr val="0000ff">
              <a:alpha val="22000"/>
            </a:srgbClr>
          </a:solidFill>
          <a:ln w="9360">
            <a:solidFill>
              <a:srgbClr val="0000ff"/>
            </a:solidFill>
            <a:prstDash val="dot"/>
            <a:round/>
          </a:ln>
        </p:spPr>
        <p:style>
          <a:lnRef idx="0"/>
          <a:fillRef idx="0"/>
          <a:effectRef idx="0"/>
          <a:fontRef idx="minor"/>
        </p:style>
      </p:sp>
      <p:sp>
        <p:nvSpPr>
          <p:cNvPr id="521" name="CustomShape 5"/>
          <p:cNvSpPr/>
          <p:nvPr/>
        </p:nvSpPr>
        <p:spPr>
          <a:xfrm>
            <a:off x="7938000" y="2560680"/>
            <a:ext cx="970920" cy="48780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000" spc="-1" strike="noStrike">
                <a:solidFill>
                  <a:srgbClr val="0000ff"/>
                </a:solidFill>
                <a:latin typeface="Arial"/>
                <a:ea typeface="Arial"/>
              </a:rPr>
              <a:t>degradation</a:t>
            </a:r>
            <a:endParaRPr b="0" lang="en-US" sz="1000" spc="-1" strike="noStrike">
              <a:latin typeface="Arial"/>
            </a:endParaRPr>
          </a:p>
          <a:p>
            <a:pPr algn="ctr">
              <a:lnSpc>
                <a:spcPct val="100000"/>
              </a:lnSpc>
              <a:tabLst>
                <a:tab algn="l" pos="0"/>
              </a:tabLst>
            </a:pPr>
            <a:r>
              <a:rPr b="1" lang="en-US" sz="1000" spc="-1" strike="noStrike">
                <a:solidFill>
                  <a:srgbClr val="0000ff"/>
                </a:solidFill>
                <a:latin typeface="Arial"/>
                <a:ea typeface="Arial"/>
              </a:rPr>
              <a:t>indicator</a:t>
            </a:r>
            <a:endParaRPr b="0" lang="en-US" sz="1000" spc="-1" strike="noStrike">
              <a:latin typeface="Arial"/>
            </a:endParaRPr>
          </a:p>
        </p:txBody>
      </p:sp>
      <p:sp>
        <p:nvSpPr>
          <p:cNvPr id="522"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3D202EF5-6B1C-408B-B60F-317C1C1B4A69}"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3" name="TextShape 1"/>
          <p:cNvSpPr txBox="1"/>
          <p:nvPr/>
        </p:nvSpPr>
        <p:spPr>
          <a:xfrm>
            <a:off x="311760" y="1536480"/>
            <a:ext cx="8520120" cy="4554720"/>
          </a:xfrm>
          <a:prstGeom prst="rect">
            <a:avLst/>
          </a:prstGeom>
          <a:noFill/>
          <a:ln>
            <a:noFill/>
          </a:ln>
        </p:spPr>
        <p:txBody>
          <a:bodyPr tIns="91440" bIns="91440" anchor="ctr">
            <a:noAutofit/>
          </a:bodyPr>
          <a:p>
            <a:pPr algn="ctr">
              <a:lnSpc>
                <a:spcPct val="100000"/>
              </a:lnSpc>
              <a:tabLst>
                <a:tab algn="l" pos="0"/>
              </a:tabLst>
            </a:pPr>
            <a:r>
              <a:rPr b="1" i="1" lang="en-US" sz="1400" spc="-1" strike="noStrike">
                <a:solidFill>
                  <a:srgbClr val="000000"/>
                </a:solidFill>
                <a:latin typeface="Century Schoolbook"/>
                <a:ea typeface="Century Schoolbook"/>
              </a:rPr>
              <a:t>Simulation results</a:t>
            </a:r>
            <a:endParaRPr b="0" lang="en-US" sz="1400" spc="-1" strike="noStrike">
              <a:solidFill>
                <a:srgbClr val="000000"/>
              </a:solidFill>
              <a:latin typeface="Arial"/>
            </a:endParaRPr>
          </a:p>
        </p:txBody>
      </p:sp>
      <p:sp>
        <p:nvSpPr>
          <p:cNvPr id="524"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98D596E4-A72C-4E5B-978D-583D6B1F63B2}"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5" name="Google Shape;679;p61" descr=""/>
          <p:cNvPicPr/>
          <p:nvPr/>
        </p:nvPicPr>
        <p:blipFill>
          <a:blip r:embed="rId1"/>
          <a:srcRect l="0" t="65648" r="0" b="5036"/>
          <a:stretch/>
        </p:blipFill>
        <p:spPr>
          <a:xfrm>
            <a:off x="1788120" y="1313280"/>
            <a:ext cx="6590160" cy="2115360"/>
          </a:xfrm>
          <a:prstGeom prst="rect">
            <a:avLst/>
          </a:prstGeom>
          <a:ln>
            <a:noFill/>
          </a:ln>
        </p:spPr>
      </p:pic>
      <p:sp>
        <p:nvSpPr>
          <p:cNvPr id="526" name="TextShape 1"/>
          <p:cNvSpPr txBox="1"/>
          <p:nvPr/>
        </p:nvSpPr>
        <p:spPr>
          <a:xfrm>
            <a:off x="311760" y="8532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u="sng">
                <a:solidFill>
                  <a:srgbClr val="000000"/>
                </a:solidFill>
                <a:uFillTx/>
                <a:latin typeface="Century Schoolbook"/>
                <a:ea typeface="Century Schoolbook"/>
              </a:rPr>
              <a:t>End-of-Discharge</a:t>
            </a:r>
            <a:r>
              <a:rPr b="1" lang="en-US" sz="1800" spc="-1" strike="noStrike">
                <a:solidFill>
                  <a:srgbClr val="000000"/>
                </a:solidFill>
                <a:latin typeface="Century Schoolbook"/>
                <a:ea typeface="Century Schoolbook"/>
              </a:rPr>
              <a:t> control results for 1500 usage events</a:t>
            </a:r>
            <a:endParaRPr b="0" lang="en-US" sz="1800" spc="-1" strike="noStrike">
              <a:solidFill>
                <a:srgbClr val="000000"/>
              </a:solidFill>
              <a:latin typeface="Arial"/>
            </a:endParaRPr>
          </a:p>
        </p:txBody>
      </p:sp>
      <p:sp>
        <p:nvSpPr>
          <p:cNvPr id="527" name="CustomShape 2"/>
          <p:cNvSpPr/>
          <p:nvPr/>
        </p:nvSpPr>
        <p:spPr>
          <a:xfrm>
            <a:off x="311760" y="2047320"/>
            <a:ext cx="2764080" cy="35856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lang="en-US" sz="1400" spc="-1" strike="noStrike">
                <a:solidFill>
                  <a:srgbClr val="000000"/>
                </a:solidFill>
                <a:latin typeface="Arial"/>
                <a:ea typeface="Arial"/>
              </a:rPr>
              <a:t>Without EoD control</a:t>
            </a:r>
            <a:endParaRPr b="0" lang="en-US" sz="1400" spc="-1" strike="noStrike">
              <a:latin typeface="Arial"/>
            </a:endParaRPr>
          </a:p>
        </p:txBody>
      </p:sp>
      <p:sp>
        <p:nvSpPr>
          <p:cNvPr id="528" name="CustomShape 3"/>
          <p:cNvSpPr/>
          <p:nvPr/>
        </p:nvSpPr>
        <p:spPr>
          <a:xfrm>
            <a:off x="7871760" y="1762560"/>
            <a:ext cx="836280" cy="3506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100" spc="-1" strike="noStrike">
                <a:solidFill>
                  <a:srgbClr val="0000ff"/>
                </a:solidFill>
                <a:latin typeface="Arial"/>
                <a:ea typeface="Arial"/>
              </a:rPr>
              <a:t>desired</a:t>
            </a:r>
            <a:endParaRPr b="0" lang="en-US" sz="1100" spc="-1" strike="noStrike">
              <a:latin typeface="Arial"/>
            </a:endParaRPr>
          </a:p>
        </p:txBody>
      </p:sp>
      <p:sp>
        <p:nvSpPr>
          <p:cNvPr id="529" name="CustomShape 4"/>
          <p:cNvSpPr/>
          <p:nvPr/>
        </p:nvSpPr>
        <p:spPr>
          <a:xfrm>
            <a:off x="7795440" y="2300760"/>
            <a:ext cx="836280" cy="3506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100" spc="-1" strike="noStrike">
                <a:solidFill>
                  <a:srgbClr val="ff9900"/>
                </a:solidFill>
                <a:latin typeface="Arial"/>
                <a:ea typeface="Arial"/>
              </a:rPr>
              <a:t>resulted</a:t>
            </a:r>
            <a:endParaRPr b="0" lang="en-US" sz="1100" spc="-1" strike="noStrike">
              <a:latin typeface="Arial"/>
            </a:endParaRPr>
          </a:p>
        </p:txBody>
      </p:sp>
      <p:sp>
        <p:nvSpPr>
          <p:cNvPr id="530" name="CustomShape 5"/>
          <p:cNvSpPr/>
          <p:nvPr/>
        </p:nvSpPr>
        <p:spPr>
          <a:xfrm>
            <a:off x="944280" y="3713760"/>
            <a:ext cx="6927120" cy="60948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0" lang="en-US" sz="1400" spc="-1" strike="noStrike">
                <a:solidFill>
                  <a:srgbClr val="000000"/>
                </a:solidFill>
                <a:latin typeface="Century Schoolbook"/>
                <a:ea typeface="Century Schoolbook"/>
              </a:rPr>
              <a:t>Resulting discharge end for n cycles </a:t>
            </a:r>
            <a:r>
              <a:rPr b="1" lang="en-US" sz="1400" spc="-1" strike="noStrike">
                <a:solidFill>
                  <a:srgbClr val="000000"/>
                </a:solidFill>
                <a:latin typeface="Century Schoolbook"/>
                <a:ea typeface="Century Schoolbook"/>
              </a:rPr>
              <a:t>earlier</a:t>
            </a:r>
            <a:r>
              <a:rPr b="0" lang="en-US" sz="1400" spc="-1" strike="noStrike">
                <a:solidFill>
                  <a:srgbClr val="000000"/>
                </a:solidFill>
                <a:latin typeface="Century Schoolbook"/>
                <a:ea typeface="Century Schoolbook"/>
              </a:rPr>
              <a:t> than user defined.</a:t>
            </a:r>
            <a:endParaRPr b="0" lang="en-US" sz="1400" spc="-1" strike="noStrike">
              <a:latin typeface="Arial"/>
            </a:endParaRPr>
          </a:p>
          <a:p>
            <a:pPr algn="ctr">
              <a:lnSpc>
                <a:spcPct val="100000"/>
              </a:lnSpc>
              <a:tabLst>
                <a:tab algn="l" pos="0"/>
              </a:tabLst>
            </a:pPr>
            <a:r>
              <a:rPr b="1" lang="en-US" sz="1400" spc="-1" strike="noStrike">
                <a:solidFill>
                  <a:srgbClr val="000000"/>
                </a:solidFill>
                <a:latin typeface="Century Schoolbook"/>
                <a:ea typeface="Century Schoolbook"/>
              </a:rPr>
              <a:t>This error increases with the increased degradation</a:t>
            </a:r>
            <a:endParaRPr b="0" lang="en-US" sz="1400" spc="-1" strike="noStrike">
              <a:latin typeface="Arial"/>
            </a:endParaRPr>
          </a:p>
        </p:txBody>
      </p:sp>
      <p:sp>
        <p:nvSpPr>
          <p:cNvPr id="531"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AE48E11B-BAF8-470C-9863-ADD5924DA6ED}"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2" name="Google Shape;690;p62" descr=""/>
          <p:cNvPicPr/>
          <p:nvPr/>
        </p:nvPicPr>
        <p:blipFill>
          <a:blip r:embed="rId1"/>
          <a:srcRect l="0" t="65648" r="0" b="5036"/>
          <a:stretch/>
        </p:blipFill>
        <p:spPr>
          <a:xfrm>
            <a:off x="1635840" y="1313280"/>
            <a:ext cx="6590160" cy="2115360"/>
          </a:xfrm>
          <a:prstGeom prst="rect">
            <a:avLst/>
          </a:prstGeom>
          <a:ln>
            <a:noFill/>
          </a:ln>
        </p:spPr>
      </p:pic>
      <p:sp>
        <p:nvSpPr>
          <p:cNvPr id="533" name="CustomShape 1"/>
          <p:cNvSpPr/>
          <p:nvPr/>
        </p:nvSpPr>
        <p:spPr>
          <a:xfrm>
            <a:off x="83160" y="2047320"/>
            <a:ext cx="2764080" cy="35856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lang="en-US" sz="1400" spc="-1" strike="noStrike">
                <a:solidFill>
                  <a:srgbClr val="000000"/>
                </a:solidFill>
                <a:latin typeface="Arial"/>
                <a:ea typeface="Arial"/>
              </a:rPr>
              <a:t>Without EoD control</a:t>
            </a:r>
            <a:endParaRPr b="0" lang="en-US" sz="1400" spc="-1" strike="noStrike">
              <a:latin typeface="Arial"/>
            </a:endParaRPr>
          </a:p>
        </p:txBody>
      </p:sp>
      <p:sp>
        <p:nvSpPr>
          <p:cNvPr id="534" name="CustomShape 2"/>
          <p:cNvSpPr/>
          <p:nvPr/>
        </p:nvSpPr>
        <p:spPr>
          <a:xfrm>
            <a:off x="7719120" y="1762560"/>
            <a:ext cx="836280" cy="3506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100" spc="-1" strike="noStrike">
                <a:solidFill>
                  <a:srgbClr val="0000ff"/>
                </a:solidFill>
                <a:latin typeface="Arial"/>
                <a:ea typeface="Arial"/>
              </a:rPr>
              <a:t>desired</a:t>
            </a:r>
            <a:endParaRPr b="0" lang="en-US" sz="1100" spc="-1" strike="noStrike">
              <a:latin typeface="Arial"/>
            </a:endParaRPr>
          </a:p>
        </p:txBody>
      </p:sp>
      <p:sp>
        <p:nvSpPr>
          <p:cNvPr id="535" name="CustomShape 3"/>
          <p:cNvSpPr/>
          <p:nvPr/>
        </p:nvSpPr>
        <p:spPr>
          <a:xfrm>
            <a:off x="7643160" y="2300760"/>
            <a:ext cx="836280" cy="3506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100" spc="-1" strike="noStrike">
                <a:solidFill>
                  <a:srgbClr val="ff9900"/>
                </a:solidFill>
                <a:latin typeface="Arial"/>
                <a:ea typeface="Arial"/>
              </a:rPr>
              <a:t>resulted</a:t>
            </a:r>
            <a:endParaRPr b="0" lang="en-US" sz="1100" spc="-1" strike="noStrike">
              <a:latin typeface="Arial"/>
            </a:endParaRPr>
          </a:p>
        </p:txBody>
      </p:sp>
      <p:pic>
        <p:nvPicPr>
          <p:cNvPr id="536" name="Google Shape;694;p62" descr=""/>
          <p:cNvPicPr/>
          <p:nvPr/>
        </p:nvPicPr>
        <p:blipFill>
          <a:blip r:embed="rId2"/>
          <a:srcRect l="0" t="67033" r="0" b="3755"/>
          <a:stretch/>
        </p:blipFill>
        <p:spPr>
          <a:xfrm>
            <a:off x="1635840" y="3431880"/>
            <a:ext cx="6590160" cy="2090520"/>
          </a:xfrm>
          <a:prstGeom prst="rect">
            <a:avLst/>
          </a:prstGeom>
          <a:ln>
            <a:noFill/>
          </a:ln>
        </p:spPr>
      </p:pic>
      <p:sp>
        <p:nvSpPr>
          <p:cNvPr id="537" name="CustomShape 4"/>
          <p:cNvSpPr/>
          <p:nvPr/>
        </p:nvSpPr>
        <p:spPr>
          <a:xfrm>
            <a:off x="83160" y="4145760"/>
            <a:ext cx="1738080" cy="35856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lang="en-US" sz="1400" spc="-1" strike="noStrike">
                <a:solidFill>
                  <a:srgbClr val="000000"/>
                </a:solidFill>
                <a:latin typeface="Arial"/>
                <a:ea typeface="Arial"/>
              </a:rPr>
              <a:t>With EoD control</a:t>
            </a:r>
            <a:endParaRPr b="0" lang="en-US" sz="1400" spc="-1" strike="noStrike">
              <a:latin typeface="Arial"/>
            </a:endParaRPr>
          </a:p>
        </p:txBody>
      </p:sp>
      <p:sp>
        <p:nvSpPr>
          <p:cNvPr id="538" name="CustomShape 5"/>
          <p:cNvSpPr/>
          <p:nvPr/>
        </p:nvSpPr>
        <p:spPr>
          <a:xfrm>
            <a:off x="644760" y="5560200"/>
            <a:ext cx="8376120" cy="60948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EoD control corrects error between desired and resulted time-of-discharge </a:t>
            </a:r>
            <a:endParaRPr b="0" lang="en-US" sz="1400" spc="-1" strike="noStrike">
              <a:latin typeface="Arial"/>
            </a:endParaRPr>
          </a:p>
          <a:p>
            <a:pPr algn="ctr">
              <a:lnSpc>
                <a:spcPct val="100000"/>
              </a:lnSpc>
              <a:tabLst>
                <a:tab algn="l" pos="0"/>
              </a:tabLst>
            </a:pPr>
            <a:r>
              <a:rPr b="1" lang="en-US" sz="1400" spc="-1" strike="noStrike">
                <a:solidFill>
                  <a:srgbClr val="000000"/>
                </a:solidFill>
                <a:latin typeface="Century Schoolbook"/>
                <a:ea typeface="Century Schoolbook"/>
              </a:rPr>
              <a:t>even under disturbances of degradation</a:t>
            </a:r>
            <a:endParaRPr b="0" lang="en-US" sz="1400" spc="-1" strike="noStrike">
              <a:latin typeface="Arial"/>
            </a:endParaRPr>
          </a:p>
        </p:txBody>
      </p:sp>
      <p:sp>
        <p:nvSpPr>
          <p:cNvPr id="539" name="TextShape 6"/>
          <p:cNvSpPr txBox="1"/>
          <p:nvPr/>
        </p:nvSpPr>
        <p:spPr>
          <a:xfrm>
            <a:off x="311760" y="8532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u="sng">
                <a:solidFill>
                  <a:srgbClr val="000000"/>
                </a:solidFill>
                <a:uFillTx/>
                <a:latin typeface="Century Schoolbook"/>
                <a:ea typeface="Century Schoolbook"/>
              </a:rPr>
              <a:t>End-of-Discharge</a:t>
            </a:r>
            <a:r>
              <a:rPr b="1" lang="en-US" sz="1800" spc="-1" strike="noStrike">
                <a:solidFill>
                  <a:srgbClr val="000000"/>
                </a:solidFill>
                <a:latin typeface="Century Schoolbook"/>
                <a:ea typeface="Century Schoolbook"/>
              </a:rPr>
              <a:t> control results for 1500 usage events</a:t>
            </a:r>
            <a:endParaRPr b="0" lang="en-US" sz="1800" spc="-1" strike="noStrike">
              <a:solidFill>
                <a:srgbClr val="000000"/>
              </a:solidFill>
              <a:latin typeface="Arial"/>
            </a:endParaRPr>
          </a:p>
        </p:txBody>
      </p:sp>
      <p:sp>
        <p:nvSpPr>
          <p:cNvPr id="540" name="CustomShape 7"/>
          <p:cNvSpPr/>
          <p:nvPr/>
        </p:nvSpPr>
        <p:spPr>
          <a:xfrm>
            <a:off x="7719120" y="3990240"/>
            <a:ext cx="1424520" cy="35064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100" spc="-1" strike="noStrike">
                <a:solidFill>
                  <a:srgbClr val="0000ff"/>
                </a:solidFill>
                <a:latin typeface="Arial"/>
                <a:ea typeface="Arial"/>
              </a:rPr>
              <a:t>desired = </a:t>
            </a:r>
            <a:r>
              <a:rPr b="1" lang="en-US" sz="1100" spc="-1" strike="noStrike">
                <a:solidFill>
                  <a:srgbClr val="ff9900"/>
                </a:solidFill>
                <a:latin typeface="Arial"/>
                <a:ea typeface="Arial"/>
              </a:rPr>
              <a:t>resulted</a:t>
            </a:r>
            <a:endParaRPr b="0" lang="en-US" sz="1100" spc="-1" strike="noStrike">
              <a:latin typeface="Arial"/>
            </a:endParaRPr>
          </a:p>
        </p:txBody>
      </p:sp>
      <p:sp>
        <p:nvSpPr>
          <p:cNvPr id="541" name="TextShape 8"/>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A7CA671F-CC76-4916-AFD6-6408FEF7570A}"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Example of </a:t>
            </a:r>
            <a:r>
              <a:rPr b="1" lang="en-US" sz="1800" spc="-1" strike="noStrike" u="sng">
                <a:solidFill>
                  <a:srgbClr val="000000"/>
                </a:solidFill>
                <a:uFillTx/>
                <a:latin typeface="Century Schoolbook"/>
                <a:ea typeface="Century Schoolbook"/>
              </a:rPr>
              <a:t>End-of-Discharge</a:t>
            </a:r>
            <a:r>
              <a:rPr b="1" lang="en-US" sz="1800" spc="-1" strike="noStrike">
                <a:solidFill>
                  <a:srgbClr val="000000"/>
                </a:solidFill>
                <a:latin typeface="Century Schoolbook"/>
                <a:ea typeface="Century Schoolbook"/>
              </a:rPr>
              <a:t> control + RUL control results</a:t>
            </a:r>
            <a:endParaRPr b="0" lang="en-US" sz="1800" spc="-1" strike="noStrike">
              <a:solidFill>
                <a:srgbClr val="000000"/>
              </a:solidFill>
              <a:latin typeface="Arial"/>
            </a:endParaRPr>
          </a:p>
        </p:txBody>
      </p:sp>
      <p:pic>
        <p:nvPicPr>
          <p:cNvPr id="543" name="Google Shape;705;p63" descr=""/>
          <p:cNvPicPr/>
          <p:nvPr/>
        </p:nvPicPr>
        <p:blipFill>
          <a:blip r:embed="rId1"/>
          <a:srcRect l="0" t="7072" r="0" b="65449"/>
          <a:stretch/>
        </p:blipFill>
        <p:spPr>
          <a:xfrm>
            <a:off x="1659600" y="2069280"/>
            <a:ext cx="5770440" cy="1770120"/>
          </a:xfrm>
          <a:prstGeom prst="rect">
            <a:avLst/>
          </a:prstGeom>
          <a:ln>
            <a:noFill/>
          </a:ln>
        </p:spPr>
      </p:pic>
      <p:sp>
        <p:nvSpPr>
          <p:cNvPr id="544" name="CustomShape 2"/>
          <p:cNvSpPr/>
          <p:nvPr/>
        </p:nvSpPr>
        <p:spPr>
          <a:xfrm>
            <a:off x="2395800" y="2954520"/>
            <a:ext cx="4502520" cy="360"/>
          </a:xfrm>
          <a:custGeom>
            <a:avLst/>
            <a:gdLst/>
            <a:ahLst/>
            <a:rect l="l" t="t" r="r" b="b"/>
            <a:pathLst>
              <a:path w="21600" h="21600">
                <a:moveTo>
                  <a:pt x="0" y="0"/>
                </a:moveTo>
                <a:lnTo>
                  <a:pt x="21600" y="21600"/>
                </a:lnTo>
              </a:path>
            </a:pathLst>
          </a:custGeom>
          <a:noFill/>
          <a:ln w="19080">
            <a:solidFill>
              <a:srgbClr val="ff0000"/>
            </a:solidFill>
            <a:prstDash val="dash"/>
            <a:round/>
          </a:ln>
        </p:spPr>
        <p:style>
          <a:lnRef idx="0"/>
          <a:fillRef idx="0"/>
          <a:effectRef idx="0"/>
          <a:fontRef idx="minor"/>
        </p:style>
      </p:sp>
      <p:sp>
        <p:nvSpPr>
          <p:cNvPr id="545" name="CustomShape 3"/>
          <p:cNvSpPr/>
          <p:nvPr/>
        </p:nvSpPr>
        <p:spPr>
          <a:xfrm>
            <a:off x="7042680" y="2764080"/>
            <a:ext cx="137556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980000"/>
                </a:solidFill>
                <a:latin typeface="Arial"/>
                <a:ea typeface="Arial"/>
              </a:rPr>
              <a:t>EoL reference</a:t>
            </a:r>
            <a:endParaRPr b="0" lang="en-US" sz="1400" spc="-1" strike="noStrike">
              <a:latin typeface="Arial"/>
            </a:endParaRPr>
          </a:p>
        </p:txBody>
      </p:sp>
      <p:sp>
        <p:nvSpPr>
          <p:cNvPr id="546" name="CustomShape 4"/>
          <p:cNvSpPr/>
          <p:nvPr/>
        </p:nvSpPr>
        <p:spPr>
          <a:xfrm rot="10800000">
            <a:off x="6897960" y="2935440"/>
            <a:ext cx="360" cy="528840"/>
          </a:xfrm>
          <a:custGeom>
            <a:avLst/>
            <a:gdLst/>
            <a:ahLst/>
            <a:rect l="l" t="t" r="r" b="b"/>
            <a:pathLst>
              <a:path w="21600" h="21600">
                <a:moveTo>
                  <a:pt x="0" y="0"/>
                </a:moveTo>
                <a:lnTo>
                  <a:pt x="21600" y="21600"/>
                </a:lnTo>
              </a:path>
            </a:pathLst>
          </a:custGeom>
          <a:noFill/>
          <a:ln w="19080">
            <a:solidFill>
              <a:srgbClr val="ff0000"/>
            </a:solidFill>
            <a:prstDash val="dash"/>
            <a:round/>
          </a:ln>
        </p:spPr>
        <p:style>
          <a:lnRef idx="0"/>
          <a:fillRef idx="0"/>
          <a:effectRef idx="0"/>
          <a:fontRef idx="minor"/>
        </p:style>
      </p:sp>
      <p:sp>
        <p:nvSpPr>
          <p:cNvPr id="547" name="CustomShape 5"/>
          <p:cNvSpPr/>
          <p:nvPr/>
        </p:nvSpPr>
        <p:spPr>
          <a:xfrm>
            <a:off x="6868080" y="2924280"/>
            <a:ext cx="60120" cy="60120"/>
          </a:xfrm>
          <a:prstGeom prst="ellipse">
            <a:avLst/>
          </a:prstGeom>
          <a:solidFill>
            <a:srgbClr val="980000"/>
          </a:solidFill>
          <a:ln>
            <a:noFill/>
          </a:ln>
        </p:spPr>
        <p:style>
          <a:lnRef idx="0"/>
          <a:fillRef idx="0"/>
          <a:effectRef idx="0"/>
          <a:fontRef idx="minor"/>
        </p:style>
      </p:sp>
      <p:sp>
        <p:nvSpPr>
          <p:cNvPr id="548" name="CustomShape 6"/>
          <p:cNvSpPr/>
          <p:nvPr/>
        </p:nvSpPr>
        <p:spPr>
          <a:xfrm>
            <a:off x="644400" y="4184640"/>
            <a:ext cx="837612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SoC minimum corrections changes the degradation trajectory</a:t>
            </a:r>
            <a:endParaRPr b="0" lang="en-US" sz="1400" spc="-1" strike="noStrike">
              <a:latin typeface="Arial"/>
            </a:endParaRPr>
          </a:p>
        </p:txBody>
      </p:sp>
      <p:sp>
        <p:nvSpPr>
          <p:cNvPr id="549" name="CustomShape 7"/>
          <p:cNvSpPr/>
          <p:nvPr/>
        </p:nvSpPr>
        <p:spPr>
          <a:xfrm>
            <a:off x="169920" y="2477880"/>
            <a:ext cx="2129400" cy="5857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US" sz="1400" spc="-1" strike="noStrike">
                <a:solidFill>
                  <a:srgbClr val="000000"/>
                </a:solidFill>
                <a:latin typeface="Arial"/>
                <a:ea typeface="Arial"/>
              </a:rPr>
              <a:t>Degradation</a:t>
            </a:r>
            <a:endParaRPr b="0" lang="en-US" sz="1400" spc="-1" strike="noStrike">
              <a:latin typeface="Arial"/>
            </a:endParaRPr>
          </a:p>
          <a:p>
            <a:pPr algn="ctr">
              <a:lnSpc>
                <a:spcPct val="100000"/>
              </a:lnSpc>
              <a:tabLst>
                <a:tab algn="l" pos="0"/>
              </a:tabLst>
            </a:pPr>
            <a:r>
              <a:rPr b="1" lang="en-US" sz="1400" spc="-1" strike="noStrike">
                <a:solidFill>
                  <a:srgbClr val="000000"/>
                </a:solidFill>
                <a:latin typeface="Arial"/>
                <a:ea typeface="Arial"/>
              </a:rPr>
              <a:t>increase</a:t>
            </a:r>
            <a:endParaRPr b="0" lang="en-US" sz="1400" spc="-1" strike="noStrike">
              <a:latin typeface="Arial"/>
            </a:endParaRPr>
          </a:p>
        </p:txBody>
      </p:sp>
      <p:sp>
        <p:nvSpPr>
          <p:cNvPr id="550" name="TextShape 8"/>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D975AE11-C66C-429F-A830-0C59E5A5985B}"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Degradation during lifetime usage</a:t>
            </a:r>
            <a:endParaRPr b="0" lang="en-US" sz="1800" spc="-1" strike="noStrike">
              <a:solidFill>
                <a:srgbClr val="000000"/>
              </a:solidFill>
              <a:latin typeface="Arial"/>
            </a:endParaRPr>
          </a:p>
        </p:txBody>
      </p:sp>
      <p:pic>
        <p:nvPicPr>
          <p:cNvPr id="129" name="Google Shape;78;p10" descr=""/>
          <p:cNvPicPr/>
          <p:nvPr/>
        </p:nvPicPr>
        <p:blipFill>
          <a:blip r:embed="rId1"/>
          <a:stretch/>
        </p:blipFill>
        <p:spPr>
          <a:xfrm>
            <a:off x="5432760" y="2207520"/>
            <a:ext cx="2863080" cy="1521360"/>
          </a:xfrm>
          <a:prstGeom prst="rect">
            <a:avLst/>
          </a:prstGeom>
          <a:ln>
            <a:noFill/>
          </a:ln>
        </p:spPr>
      </p:pic>
      <p:sp>
        <p:nvSpPr>
          <p:cNvPr id="130" name="CustomShape 2"/>
          <p:cNvSpPr/>
          <p:nvPr/>
        </p:nvSpPr>
        <p:spPr>
          <a:xfrm>
            <a:off x="4214520" y="2676600"/>
            <a:ext cx="693000" cy="524520"/>
          </a:xfrm>
          <a:prstGeom prst="rightArrow">
            <a:avLst>
              <a:gd name="adj1" fmla="val 50000"/>
              <a:gd name="adj2" fmla="val 50000"/>
            </a:avLst>
          </a:prstGeom>
          <a:solidFill>
            <a:srgbClr val="cc0000"/>
          </a:solidFill>
          <a:ln>
            <a:noFill/>
          </a:ln>
        </p:spPr>
        <p:style>
          <a:lnRef idx="0"/>
          <a:fillRef idx="0"/>
          <a:effectRef idx="0"/>
          <a:fontRef idx="minor"/>
        </p:style>
      </p:sp>
      <p:sp>
        <p:nvSpPr>
          <p:cNvPr id="131" name="CustomShape 3"/>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2520">
              <a:lnSpc>
                <a:spcPct val="100000"/>
              </a:lnSpc>
              <a:buClr>
                <a:srgbClr val="000000"/>
              </a:buClr>
              <a:buFont typeface="Arial"/>
              <a:buAutoNum type="arabicParenR"/>
            </a:pPr>
            <a:r>
              <a:rPr b="0" i="1" lang="en-US" sz="700" spc="-1" strike="noStrike">
                <a:solidFill>
                  <a:srgbClr val="000000"/>
                </a:solidFill>
                <a:latin typeface="Arial"/>
                <a:ea typeface="Arial"/>
              </a:rPr>
              <a:t>Barré, A., Deguilhem, B., Grolleau, S., Gérard, M., Suard, F., &amp; Riu, D. (2013). A review on lithium-ion battery ageing mechanisms and estimations for automotive applications. Journal of power sources, 241, 680-689.</a:t>
            </a:r>
            <a:endParaRPr b="0" lang="en-US" sz="700" spc="-1" strike="noStrike">
              <a:latin typeface="Arial"/>
            </a:endParaRPr>
          </a:p>
          <a:p>
            <a:pPr marL="457200" indent="-272520">
              <a:lnSpc>
                <a:spcPct val="100000"/>
              </a:lnSpc>
              <a:buClr>
                <a:srgbClr val="000000"/>
              </a:buClr>
              <a:buFont typeface="Arial"/>
              <a:buAutoNum type="arabicParenR"/>
            </a:pPr>
            <a:r>
              <a:rPr b="0" i="1" lang="en-US" sz="700" spc="-1" strike="noStrike">
                <a:solidFill>
                  <a:srgbClr val="000000"/>
                </a:solidFill>
                <a:latin typeface="Arial"/>
                <a:ea typeface="Arial"/>
              </a:rPr>
              <a:t>Kulkarni, C. S., &amp; Daigle, M. (2016). End-of-Discharge and End-of-Life Prediction in Lithium-Ion Batteries with Electrochemistry-Based Aging Models.</a:t>
            </a:r>
            <a:endParaRPr b="0" lang="en-US" sz="700" spc="-1" strike="noStrike">
              <a:latin typeface="Arial"/>
            </a:endParaRPr>
          </a:p>
        </p:txBody>
      </p:sp>
      <p:sp>
        <p:nvSpPr>
          <p:cNvPr id="132" name="CustomShape 4"/>
          <p:cNvSpPr/>
          <p:nvPr/>
        </p:nvSpPr>
        <p:spPr>
          <a:xfrm>
            <a:off x="8062920" y="1895400"/>
            <a:ext cx="409320" cy="33228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900" spc="-1" strike="noStrike">
                <a:solidFill>
                  <a:srgbClr val="000000"/>
                </a:solidFill>
                <a:latin typeface="Arial"/>
                <a:ea typeface="Arial"/>
              </a:rPr>
              <a:t>(2)</a:t>
            </a:r>
            <a:endParaRPr b="0" lang="en-US" sz="900" spc="-1" strike="noStrike">
              <a:latin typeface="Arial"/>
            </a:endParaRPr>
          </a:p>
        </p:txBody>
      </p:sp>
      <p:sp>
        <p:nvSpPr>
          <p:cNvPr id="133" name="CustomShape 5"/>
          <p:cNvSpPr/>
          <p:nvPr/>
        </p:nvSpPr>
        <p:spPr>
          <a:xfrm>
            <a:off x="499320" y="5690520"/>
            <a:ext cx="3884760" cy="15948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i="1" lang="en-US" sz="700" spc="-1" strike="noStrike">
                <a:solidFill>
                  <a:srgbClr val="000000"/>
                </a:solidFill>
                <a:latin typeface="Century Schoolbook"/>
                <a:ea typeface="Century Schoolbook"/>
              </a:rPr>
              <a:t>SEI : solid electrolyte interphase</a:t>
            </a:r>
            <a:endParaRPr b="0" lang="en-US" sz="700" spc="-1" strike="noStrike">
              <a:latin typeface="Arial"/>
            </a:endParaRPr>
          </a:p>
        </p:txBody>
      </p:sp>
      <p:pic>
        <p:nvPicPr>
          <p:cNvPr id="134" name="Google Shape;83;p10" descr=""/>
          <p:cNvPicPr/>
          <p:nvPr/>
        </p:nvPicPr>
        <p:blipFill>
          <a:blip r:embed="rId2"/>
          <a:srcRect l="0" t="34351" r="0" b="0"/>
          <a:stretch/>
        </p:blipFill>
        <p:spPr>
          <a:xfrm>
            <a:off x="1083240" y="2337120"/>
            <a:ext cx="2469240" cy="1465560"/>
          </a:xfrm>
          <a:prstGeom prst="rect">
            <a:avLst/>
          </a:prstGeom>
          <a:ln>
            <a:noFill/>
          </a:ln>
        </p:spPr>
      </p:pic>
      <p:sp>
        <p:nvSpPr>
          <p:cNvPr id="135" name="CustomShape 6"/>
          <p:cNvSpPr/>
          <p:nvPr/>
        </p:nvSpPr>
        <p:spPr>
          <a:xfrm>
            <a:off x="1209240" y="1626480"/>
            <a:ext cx="191484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000" spc="-1" strike="noStrike">
                <a:solidFill>
                  <a:srgbClr val="000000"/>
                </a:solidFill>
                <a:latin typeface="Arial"/>
                <a:ea typeface="Arial"/>
              </a:rPr>
              <a:t>Physico-chemical reactions</a:t>
            </a:r>
            <a:endParaRPr b="0" lang="en-US" sz="1000" spc="-1" strike="noStrike">
              <a:latin typeface="Arial"/>
            </a:endParaRPr>
          </a:p>
        </p:txBody>
      </p:sp>
      <p:sp>
        <p:nvSpPr>
          <p:cNvPr id="136" name="CustomShape 7"/>
          <p:cNvSpPr/>
          <p:nvPr/>
        </p:nvSpPr>
        <p:spPr>
          <a:xfrm>
            <a:off x="5854680" y="1556640"/>
            <a:ext cx="2139120" cy="33552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000" spc="-1" strike="noStrike">
                <a:solidFill>
                  <a:srgbClr val="000000"/>
                </a:solidFill>
                <a:latin typeface="Arial"/>
                <a:ea typeface="Arial"/>
              </a:rPr>
              <a:t>Changes in electrical behavior</a:t>
            </a:r>
            <a:endParaRPr b="0" lang="en-US" sz="1000" spc="-1" strike="noStrike">
              <a:latin typeface="Arial"/>
            </a:endParaRPr>
          </a:p>
        </p:txBody>
      </p:sp>
      <p:sp>
        <p:nvSpPr>
          <p:cNvPr id="137" name="CustomShape 8"/>
          <p:cNvSpPr/>
          <p:nvPr/>
        </p:nvSpPr>
        <p:spPr>
          <a:xfrm>
            <a:off x="1389960" y="4429080"/>
            <a:ext cx="6456240" cy="48132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marL="457200">
              <a:lnSpc>
                <a:spcPct val="100000"/>
              </a:lnSpc>
              <a:tabLst>
                <a:tab algn="l" pos="0"/>
              </a:tabLst>
            </a:pPr>
            <a:r>
              <a:rPr b="1" lang="en-US" sz="1400" spc="-1" strike="noStrike">
                <a:solidFill>
                  <a:srgbClr val="000000"/>
                </a:solidFill>
                <a:latin typeface="Arial"/>
                <a:ea typeface="Arial"/>
              </a:rPr>
              <a:t>Degradation means operation, environmental and safety cost</a:t>
            </a:r>
            <a:endParaRPr b="0" lang="en-US" sz="1400" spc="-1" strike="noStrike">
              <a:latin typeface="Arial"/>
            </a:endParaRPr>
          </a:p>
        </p:txBody>
      </p:sp>
      <p:sp>
        <p:nvSpPr>
          <p:cNvPr id="138" name="CustomShape 9"/>
          <p:cNvSpPr/>
          <p:nvPr/>
        </p:nvSpPr>
        <p:spPr>
          <a:xfrm>
            <a:off x="765360" y="2004480"/>
            <a:ext cx="409320" cy="33228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0" lang="en-US" sz="900" spc="-1" strike="noStrike">
                <a:solidFill>
                  <a:srgbClr val="000000"/>
                </a:solidFill>
                <a:latin typeface="Arial"/>
                <a:ea typeface="Arial"/>
              </a:rPr>
              <a:t>(1)</a:t>
            </a:r>
            <a:endParaRPr b="0" lang="en-US" sz="900" spc="-1" strike="noStrike">
              <a:latin typeface="Arial"/>
            </a:endParaRPr>
          </a:p>
        </p:txBody>
      </p:sp>
      <p:sp>
        <p:nvSpPr>
          <p:cNvPr id="139" name="TextShape 10"/>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20AD3158-2B8F-4827-9169-11C6F81EA16F}"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TextShape 1"/>
          <p:cNvSpPr txBox="1"/>
          <p:nvPr/>
        </p:nvSpPr>
        <p:spPr>
          <a:xfrm>
            <a:off x="311760" y="6012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RESULTS ON DEGRADATION COST</a:t>
            </a:r>
            <a:endParaRPr b="0" lang="en-US" sz="1800" spc="-1" strike="noStrike">
              <a:solidFill>
                <a:srgbClr val="000000"/>
              </a:solidFill>
              <a:latin typeface="Arial"/>
            </a:endParaRPr>
          </a:p>
        </p:txBody>
      </p:sp>
      <p:pic>
        <p:nvPicPr>
          <p:cNvPr id="552" name="Google Shape;718;p64" descr=""/>
          <p:cNvPicPr/>
          <p:nvPr/>
        </p:nvPicPr>
        <p:blipFill>
          <a:blip r:embed="rId1"/>
          <a:srcRect l="0" t="6504" r="0" b="0"/>
          <a:stretch/>
        </p:blipFill>
        <p:spPr>
          <a:xfrm>
            <a:off x="1019880" y="1067760"/>
            <a:ext cx="5280840" cy="3702600"/>
          </a:xfrm>
          <a:prstGeom prst="rect">
            <a:avLst/>
          </a:prstGeom>
          <a:ln>
            <a:noFill/>
          </a:ln>
        </p:spPr>
      </p:pic>
      <p:sp>
        <p:nvSpPr>
          <p:cNvPr id="553" name="CustomShape 2"/>
          <p:cNvSpPr/>
          <p:nvPr/>
        </p:nvSpPr>
        <p:spPr>
          <a:xfrm>
            <a:off x="151560" y="2740320"/>
            <a:ext cx="1477800" cy="58572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lang="en-US" sz="1400" spc="-1" strike="noStrike">
                <a:solidFill>
                  <a:srgbClr val="000000"/>
                </a:solidFill>
                <a:latin typeface="Arial"/>
                <a:ea typeface="Arial"/>
              </a:rPr>
              <a:t>Energy</a:t>
            </a:r>
            <a:endParaRPr b="0" lang="en-US" sz="1400" spc="-1" strike="noStrike">
              <a:latin typeface="Arial"/>
            </a:endParaRPr>
          </a:p>
          <a:p>
            <a:pPr>
              <a:lnSpc>
                <a:spcPct val="100000"/>
              </a:lnSpc>
              <a:tabLst>
                <a:tab algn="l" pos="0"/>
              </a:tabLst>
            </a:pPr>
            <a:r>
              <a:rPr b="1" lang="en-US" sz="1400" spc="-1" strike="noStrike">
                <a:solidFill>
                  <a:srgbClr val="000000"/>
                </a:solidFill>
                <a:latin typeface="Arial"/>
                <a:ea typeface="Arial"/>
              </a:rPr>
              <a:t>sold</a:t>
            </a:r>
            <a:endParaRPr b="0" lang="en-US" sz="1400" spc="-1" strike="noStrike">
              <a:latin typeface="Arial"/>
            </a:endParaRPr>
          </a:p>
        </p:txBody>
      </p:sp>
      <p:sp>
        <p:nvSpPr>
          <p:cNvPr id="554" name="CustomShape 3"/>
          <p:cNvSpPr/>
          <p:nvPr/>
        </p:nvSpPr>
        <p:spPr>
          <a:xfrm>
            <a:off x="2661840" y="4838040"/>
            <a:ext cx="2129400" cy="5857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US" sz="1400" spc="-1" strike="noStrike">
                <a:solidFill>
                  <a:srgbClr val="000000"/>
                </a:solidFill>
                <a:latin typeface="Arial"/>
                <a:ea typeface="Arial"/>
              </a:rPr>
              <a:t>Degradation Cost!</a:t>
            </a:r>
            <a:endParaRPr b="0" lang="en-US" sz="1400" spc="-1" strike="noStrike">
              <a:latin typeface="Arial"/>
            </a:endParaRPr>
          </a:p>
        </p:txBody>
      </p:sp>
      <p:sp>
        <p:nvSpPr>
          <p:cNvPr id="555" name="CustomShape 4"/>
          <p:cNvSpPr/>
          <p:nvPr/>
        </p:nvSpPr>
        <p:spPr>
          <a:xfrm>
            <a:off x="5874840" y="1458000"/>
            <a:ext cx="2957040" cy="3312360"/>
          </a:xfrm>
          <a:prstGeom prst="rect">
            <a:avLst/>
          </a:prstGeom>
          <a:noFill/>
          <a:ln>
            <a:noFill/>
          </a:ln>
        </p:spPr>
        <p:style>
          <a:lnRef idx="0"/>
          <a:fillRef idx="0"/>
          <a:effectRef idx="0"/>
          <a:fontRef idx="minor"/>
        </p:style>
        <p:txBody>
          <a:bodyPr tIns="91440" bIns="91440">
            <a:noAutofit/>
          </a:bodyPr>
          <a:p>
            <a:pPr marL="457200" indent="-317160" algn="just">
              <a:lnSpc>
                <a:spcPct val="100000"/>
              </a:lnSpc>
              <a:buClr>
                <a:srgbClr val="ff0000"/>
              </a:buClr>
              <a:buFont typeface="Century Schoolbook"/>
              <a:buAutoNum type="arabicPeriod"/>
            </a:pPr>
            <a:r>
              <a:rPr b="0" lang="en-US" sz="1400" spc="-1" strike="noStrike">
                <a:solidFill>
                  <a:srgbClr val="ff0000"/>
                </a:solidFill>
                <a:latin typeface="Century Schoolbook"/>
                <a:ea typeface="Century Schoolbook"/>
              </a:rPr>
              <a:t>EoD control (blue) allows the sale of the same energy with less degradation cost.</a:t>
            </a:r>
            <a:endParaRPr b="0" lang="en-US" sz="1400" spc="-1" strike="noStrike">
              <a:latin typeface="Arial"/>
            </a:endParaRPr>
          </a:p>
        </p:txBody>
      </p:sp>
      <p:sp>
        <p:nvSpPr>
          <p:cNvPr id="556" name="TextShape 5"/>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44288B82-5221-49A2-8C92-B4E9CC041FE0}"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7" name="TextShape 1"/>
          <p:cNvSpPr txBox="1"/>
          <p:nvPr/>
        </p:nvSpPr>
        <p:spPr>
          <a:xfrm>
            <a:off x="311760" y="6012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RESULTS ON DEGRADATION COST</a:t>
            </a:r>
            <a:endParaRPr b="0" lang="en-US" sz="1800" spc="-1" strike="noStrike">
              <a:solidFill>
                <a:srgbClr val="000000"/>
              </a:solidFill>
              <a:latin typeface="Arial"/>
            </a:endParaRPr>
          </a:p>
        </p:txBody>
      </p:sp>
      <p:pic>
        <p:nvPicPr>
          <p:cNvPr id="558" name="Google Shape;728;p65" descr=""/>
          <p:cNvPicPr/>
          <p:nvPr/>
        </p:nvPicPr>
        <p:blipFill>
          <a:blip r:embed="rId1"/>
          <a:srcRect l="0" t="6504" r="0" b="0"/>
          <a:stretch/>
        </p:blipFill>
        <p:spPr>
          <a:xfrm>
            <a:off x="1019880" y="1067760"/>
            <a:ext cx="5280840" cy="3702600"/>
          </a:xfrm>
          <a:prstGeom prst="rect">
            <a:avLst/>
          </a:prstGeom>
          <a:ln>
            <a:noFill/>
          </a:ln>
        </p:spPr>
      </p:pic>
      <p:sp>
        <p:nvSpPr>
          <p:cNvPr id="559" name="CustomShape 2"/>
          <p:cNvSpPr/>
          <p:nvPr/>
        </p:nvSpPr>
        <p:spPr>
          <a:xfrm>
            <a:off x="151560" y="2740320"/>
            <a:ext cx="1477800" cy="585720"/>
          </a:xfrm>
          <a:prstGeom prst="rect">
            <a:avLst/>
          </a:prstGeom>
          <a:noFill/>
          <a:ln>
            <a:noFill/>
          </a:ln>
        </p:spPr>
        <p:style>
          <a:lnRef idx="0"/>
          <a:fillRef idx="0"/>
          <a:effectRef idx="0"/>
          <a:fontRef idx="minor"/>
        </p:style>
        <p:txBody>
          <a:bodyPr tIns="91440" bIns="91440">
            <a:noAutofit/>
          </a:bodyPr>
          <a:p>
            <a:pPr>
              <a:lnSpc>
                <a:spcPct val="100000"/>
              </a:lnSpc>
              <a:tabLst>
                <a:tab algn="l" pos="0"/>
              </a:tabLst>
            </a:pPr>
            <a:r>
              <a:rPr b="1" lang="en-US" sz="1400" spc="-1" strike="noStrike">
                <a:solidFill>
                  <a:srgbClr val="000000"/>
                </a:solidFill>
                <a:latin typeface="Arial"/>
                <a:ea typeface="Arial"/>
              </a:rPr>
              <a:t>Energy</a:t>
            </a:r>
            <a:endParaRPr b="0" lang="en-US" sz="1400" spc="-1" strike="noStrike">
              <a:latin typeface="Arial"/>
            </a:endParaRPr>
          </a:p>
          <a:p>
            <a:pPr>
              <a:lnSpc>
                <a:spcPct val="100000"/>
              </a:lnSpc>
              <a:tabLst>
                <a:tab algn="l" pos="0"/>
              </a:tabLst>
            </a:pPr>
            <a:r>
              <a:rPr b="1" lang="en-US" sz="1400" spc="-1" strike="noStrike">
                <a:solidFill>
                  <a:srgbClr val="000000"/>
                </a:solidFill>
                <a:latin typeface="Arial"/>
                <a:ea typeface="Arial"/>
              </a:rPr>
              <a:t>sold</a:t>
            </a:r>
            <a:endParaRPr b="0" lang="en-US" sz="1400" spc="-1" strike="noStrike">
              <a:latin typeface="Arial"/>
            </a:endParaRPr>
          </a:p>
        </p:txBody>
      </p:sp>
      <p:sp>
        <p:nvSpPr>
          <p:cNvPr id="560" name="CustomShape 3"/>
          <p:cNvSpPr/>
          <p:nvPr/>
        </p:nvSpPr>
        <p:spPr>
          <a:xfrm>
            <a:off x="2661840" y="4838040"/>
            <a:ext cx="2129400" cy="585720"/>
          </a:xfrm>
          <a:prstGeom prst="rect">
            <a:avLst/>
          </a:prstGeom>
          <a:noFill/>
          <a:ln>
            <a:noFill/>
          </a:ln>
        </p:spPr>
        <p:style>
          <a:lnRef idx="0"/>
          <a:fillRef idx="0"/>
          <a:effectRef idx="0"/>
          <a:fontRef idx="minor"/>
        </p:style>
        <p:txBody>
          <a:bodyPr tIns="91440" bIns="91440">
            <a:noAutofit/>
          </a:bodyPr>
          <a:p>
            <a:pPr algn="ctr">
              <a:lnSpc>
                <a:spcPct val="100000"/>
              </a:lnSpc>
              <a:tabLst>
                <a:tab algn="l" pos="0"/>
              </a:tabLst>
            </a:pPr>
            <a:r>
              <a:rPr b="1" lang="en-US" sz="1400" spc="-1" strike="noStrike">
                <a:solidFill>
                  <a:srgbClr val="000000"/>
                </a:solidFill>
                <a:latin typeface="Arial"/>
                <a:ea typeface="Arial"/>
              </a:rPr>
              <a:t>Degradation Cost!</a:t>
            </a:r>
            <a:endParaRPr b="0" lang="en-US" sz="1400" spc="-1" strike="noStrike">
              <a:latin typeface="Arial"/>
            </a:endParaRPr>
          </a:p>
        </p:txBody>
      </p:sp>
      <p:sp>
        <p:nvSpPr>
          <p:cNvPr id="561" name="CustomShape 4"/>
          <p:cNvSpPr/>
          <p:nvPr/>
        </p:nvSpPr>
        <p:spPr>
          <a:xfrm>
            <a:off x="5874840" y="1458000"/>
            <a:ext cx="2957040" cy="3312360"/>
          </a:xfrm>
          <a:prstGeom prst="rect">
            <a:avLst/>
          </a:prstGeom>
          <a:noFill/>
          <a:ln>
            <a:noFill/>
          </a:ln>
        </p:spPr>
        <p:style>
          <a:lnRef idx="0"/>
          <a:fillRef idx="0"/>
          <a:effectRef idx="0"/>
          <a:fontRef idx="minor"/>
        </p:style>
        <p:txBody>
          <a:bodyPr tIns="91440" bIns="91440">
            <a:noAutofit/>
          </a:bodyPr>
          <a:p>
            <a:pPr marL="457200" indent="-317160" algn="just">
              <a:lnSpc>
                <a:spcPct val="100000"/>
              </a:lnSpc>
              <a:buClr>
                <a:srgbClr val="ff0000"/>
              </a:buClr>
              <a:buFont typeface="Century Schoolbook"/>
              <a:buAutoNum type="arabicPeriod"/>
            </a:pPr>
            <a:r>
              <a:rPr b="0" lang="en-US" sz="1400" spc="-1" strike="noStrike">
                <a:solidFill>
                  <a:srgbClr val="ff0000"/>
                </a:solidFill>
                <a:latin typeface="Century Schoolbook"/>
                <a:ea typeface="Century Schoolbook"/>
              </a:rPr>
              <a:t>EoD control (blue) allows the sale of the same energy with less degradation cost.</a:t>
            </a:r>
            <a:endParaRPr b="0" lang="en-US" sz="1400" spc="-1" strike="noStrike">
              <a:latin typeface="Arial"/>
            </a:endParaRPr>
          </a:p>
          <a:p>
            <a:pPr marL="457200" algn="just">
              <a:lnSpc>
                <a:spcPct val="100000"/>
              </a:lnSpc>
              <a:tabLst>
                <a:tab algn="l" pos="0"/>
              </a:tabLst>
            </a:pPr>
            <a:endParaRPr b="0" lang="en-US" sz="1400" spc="-1" strike="noStrike">
              <a:latin typeface="Arial"/>
            </a:endParaRPr>
          </a:p>
          <a:p>
            <a:pPr marL="457200" indent="-317160" algn="just">
              <a:lnSpc>
                <a:spcPct val="100000"/>
              </a:lnSpc>
              <a:buClr>
                <a:srgbClr val="ff0000"/>
              </a:buClr>
              <a:buFont typeface="Century Schoolbook"/>
              <a:buAutoNum type="arabicPeriod"/>
              <a:tabLst>
                <a:tab algn="l" pos="0"/>
              </a:tabLst>
            </a:pPr>
            <a:r>
              <a:rPr b="0" lang="en-US" sz="1400" spc="-1" strike="noStrike">
                <a:solidFill>
                  <a:srgbClr val="ff0000"/>
                </a:solidFill>
                <a:latin typeface="Century Schoolbook"/>
                <a:ea typeface="Century Schoolbook"/>
              </a:rPr>
              <a:t>With the addition of RUL control (red), the chosen strategy decreased sold energy but gained in degradation cost.</a:t>
            </a:r>
            <a:endParaRPr b="0" lang="en-US" sz="1400" spc="-1" strike="noStrike">
              <a:latin typeface="Arial"/>
            </a:endParaRPr>
          </a:p>
        </p:txBody>
      </p:sp>
      <p:sp>
        <p:nvSpPr>
          <p:cNvPr id="562" name="CustomShape 5"/>
          <p:cNvSpPr/>
          <p:nvPr/>
        </p:nvSpPr>
        <p:spPr>
          <a:xfrm>
            <a:off x="500400" y="5423760"/>
            <a:ext cx="8376120" cy="396360"/>
          </a:xfrm>
          <a:prstGeom prst="rect">
            <a:avLst/>
          </a:prstGeom>
          <a:solidFill>
            <a:schemeClr val="lt2"/>
          </a:solid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Century Schoolbook"/>
                <a:ea typeface="Century Schoolbook"/>
              </a:rPr>
              <a:t>EoD control improved performance-degradation balance</a:t>
            </a:r>
            <a:endParaRPr b="0" lang="en-US" sz="1400" spc="-1" strike="noStrike">
              <a:latin typeface="Arial"/>
            </a:endParaRPr>
          </a:p>
        </p:txBody>
      </p:sp>
      <p:sp>
        <p:nvSpPr>
          <p:cNvPr id="563" name="TextShape 6"/>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28029D3-5985-486F-A4E0-90CED275704A}"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PART II : Conclusions</a:t>
            </a:r>
            <a:endParaRPr b="0" lang="en-US" sz="1800" spc="-1" strike="noStrike">
              <a:solidFill>
                <a:srgbClr val="000000"/>
              </a:solidFill>
              <a:latin typeface="Arial"/>
            </a:endParaRPr>
          </a:p>
        </p:txBody>
      </p:sp>
      <p:sp>
        <p:nvSpPr>
          <p:cNvPr id="565" name="TextShape 2"/>
          <p:cNvSpPr txBox="1"/>
          <p:nvPr/>
        </p:nvSpPr>
        <p:spPr>
          <a:xfrm>
            <a:off x="311760" y="1536480"/>
            <a:ext cx="8520120" cy="4554720"/>
          </a:xfrm>
          <a:prstGeom prst="rect">
            <a:avLst/>
          </a:prstGeom>
          <a:noFill/>
          <a:ln>
            <a:noFill/>
          </a:ln>
        </p:spPr>
        <p:txBody>
          <a:bodyPr tIns="91440" bIns="91440" anchor="ctr">
            <a:noAutofit/>
          </a:bodyPr>
          <a:p>
            <a:pPr>
              <a:lnSpc>
                <a:spcPct val="100000"/>
              </a:lnSpc>
              <a:tabLst>
                <a:tab algn="l" pos="0"/>
              </a:tabLst>
            </a:pPr>
            <a:r>
              <a:rPr b="1" lang="en-US" sz="1400" spc="-1" strike="noStrike">
                <a:solidFill>
                  <a:srgbClr val="000000"/>
                </a:solidFill>
                <a:latin typeface="Century Schoolbook"/>
                <a:ea typeface="Century Schoolbook"/>
              </a:rPr>
              <a:t>Conclusion:</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Health-aware control can improve V2G applications.</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Two strategies of HAC are compared, one adjusts the operation profile and other the reference.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EoD control that re-adjusts discharge profile obtained better performance-degradation balance.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EoL control that re-adjusts EoD reference does not change how discharge occurs; but it corrects the degradation final cost.</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Together EoL+EoD control presents as a RUL control solution.</a:t>
            </a: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a:lnSpc>
                <a:spcPct val="100000"/>
              </a:lnSpc>
              <a:tabLst>
                <a:tab algn="l" pos="0"/>
              </a:tabLst>
            </a:pPr>
            <a:r>
              <a:rPr b="1" lang="en-US" sz="1400" spc="-1" strike="noStrike">
                <a:solidFill>
                  <a:srgbClr val="000000"/>
                </a:solidFill>
                <a:latin typeface="Century Schoolbook"/>
                <a:ea typeface="Century Schoolbook"/>
              </a:rPr>
              <a:t>Future perspective: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Implement EoL control strategy with other decision variable.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Apply for another type of EoL control strategy (e.g., redundant energy source).</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Include EV dynamic behavior.</a:t>
            </a:r>
            <a:endParaRPr b="0" lang="en-US" sz="1400" spc="-1" strike="noStrike">
              <a:solidFill>
                <a:srgbClr val="000000"/>
              </a:solidFill>
              <a:latin typeface="Arial"/>
            </a:endParaRPr>
          </a:p>
          <a:p>
            <a:pPr marL="457200" indent="-317160">
              <a:lnSpc>
                <a:spcPct val="100000"/>
              </a:lnSpc>
              <a:buClr>
                <a:srgbClr val="000000"/>
              </a:buClr>
              <a:buFont typeface="Century Schoolbook"/>
              <a:buAutoNum type="arabicPeriod"/>
              <a:tabLst>
                <a:tab algn="l" pos="0"/>
              </a:tabLst>
            </a:pPr>
            <a:r>
              <a:rPr b="0" lang="en-US" sz="1400" spc="-1" strike="noStrike">
                <a:solidFill>
                  <a:srgbClr val="000000"/>
                </a:solidFill>
                <a:latin typeface="Century Schoolbook"/>
                <a:ea typeface="Century Schoolbook"/>
              </a:rPr>
              <a:t>Other decision-making applications (e.g., drones, electric bikes, etc.).</a:t>
            </a: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a:p>
            <a:pPr>
              <a:lnSpc>
                <a:spcPct val="100000"/>
              </a:lnSpc>
              <a:tabLst>
                <a:tab algn="l" pos="0"/>
              </a:tabLst>
            </a:pPr>
            <a:r>
              <a:rPr b="1" lang="en-US" sz="1400" spc="-1" strike="noStrike">
                <a:solidFill>
                  <a:srgbClr val="000000"/>
                </a:solidFill>
                <a:latin typeface="Century Schoolbook"/>
                <a:ea typeface="Century Schoolbook"/>
              </a:rPr>
              <a:t>Overall conclusions:</a:t>
            </a:r>
            <a:endParaRPr b="0" lang="en-US" sz="1400" spc="-1" strike="noStrike">
              <a:solidFill>
                <a:srgbClr val="000000"/>
              </a:solidFill>
              <a:latin typeface="Arial"/>
            </a:endParaRPr>
          </a:p>
          <a:p>
            <a:pPr marL="457200" indent="-317160">
              <a:lnSpc>
                <a:spcPct val="100000"/>
              </a:lnSpc>
              <a:buClr>
                <a:srgbClr val="000000"/>
              </a:buClr>
              <a:buFont typeface="Century Schoolbook"/>
              <a:buChar char="●"/>
              <a:tabLst>
                <a:tab algn="l" pos="0"/>
              </a:tabLst>
            </a:pPr>
            <a:r>
              <a:rPr b="0" lang="en-US" sz="1400" spc="-1" strike="noStrike">
                <a:solidFill>
                  <a:srgbClr val="000000"/>
                </a:solidFill>
                <a:latin typeface="Century Schoolbook"/>
                <a:ea typeface="Century Schoolbook"/>
              </a:rPr>
              <a:t>The dynamic parameter allows a more straightforward implementation of control decisions.</a:t>
            </a:r>
            <a:endParaRPr b="0" lang="en-US" sz="1400" spc="-1" strike="noStrike">
              <a:solidFill>
                <a:srgbClr val="000000"/>
              </a:solidFill>
              <a:latin typeface="Arial"/>
            </a:endParaRPr>
          </a:p>
          <a:p>
            <a:pPr marL="457200" indent="-317160">
              <a:lnSpc>
                <a:spcPct val="100000"/>
              </a:lnSpc>
              <a:buClr>
                <a:srgbClr val="000000"/>
              </a:buClr>
              <a:buFont typeface="Century Schoolbook"/>
              <a:buChar char="●"/>
              <a:tabLst>
                <a:tab algn="l" pos="0"/>
              </a:tabLst>
            </a:pPr>
            <a:r>
              <a:rPr b="0" lang="en-US" sz="1400" spc="-1" strike="noStrike">
                <a:solidFill>
                  <a:srgbClr val="000000"/>
                </a:solidFill>
                <a:latin typeface="Century Schoolbook"/>
                <a:ea typeface="Century Schoolbook"/>
              </a:rPr>
              <a:t>A state-space framework is possible under robust approaches if the degradation model is uncertain.</a:t>
            </a:r>
            <a:endParaRPr b="0" lang="en-US" sz="1400" spc="-1" strike="noStrike">
              <a:solidFill>
                <a:srgbClr val="000000"/>
              </a:solidFill>
              <a:latin typeface="Arial"/>
            </a:endParaRPr>
          </a:p>
          <a:p>
            <a:pPr marL="457200">
              <a:lnSpc>
                <a:spcPct val="100000"/>
              </a:lnSpc>
              <a:tabLst>
                <a:tab algn="l" pos="0"/>
              </a:tabLst>
            </a:pPr>
            <a:endParaRPr b="0" lang="en-US" sz="1400" spc="-1" strike="noStrike">
              <a:solidFill>
                <a:srgbClr val="000000"/>
              </a:solidFill>
              <a:latin typeface="Arial"/>
            </a:endParaRPr>
          </a:p>
          <a:p>
            <a:pPr>
              <a:lnSpc>
                <a:spcPct val="100000"/>
              </a:lnSpc>
              <a:tabLst>
                <a:tab algn="l" pos="0"/>
              </a:tabLst>
            </a:pPr>
            <a:endParaRPr b="0" lang="en-US" sz="1400" spc="-1" strike="noStrike">
              <a:solidFill>
                <a:srgbClr val="000000"/>
              </a:solidFill>
              <a:latin typeface="Arial"/>
            </a:endParaRPr>
          </a:p>
        </p:txBody>
      </p:sp>
      <p:sp>
        <p:nvSpPr>
          <p:cNvPr id="566" name="TextShape 3"/>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F0D9D240-5F4D-455A-940C-471309F8EB72}"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TextShape 1"/>
          <p:cNvSpPr txBox="1"/>
          <p:nvPr/>
        </p:nvSpPr>
        <p:spPr>
          <a:xfrm>
            <a:off x="311760" y="1536480"/>
            <a:ext cx="8520120" cy="4554720"/>
          </a:xfrm>
          <a:prstGeom prst="rect">
            <a:avLst/>
          </a:prstGeom>
          <a:noFill/>
          <a:ln>
            <a:noFill/>
          </a:ln>
        </p:spPr>
        <p:txBody>
          <a:bodyPr tIns="91440" bIns="91440" anchor="ctr">
            <a:noAutofit/>
          </a:bodyPr>
          <a:p>
            <a:pPr>
              <a:lnSpc>
                <a:spcPct val="100000"/>
              </a:lnSpc>
              <a:tabLst>
                <a:tab algn="l" pos="0"/>
              </a:tabLst>
            </a:pPr>
            <a:r>
              <a:rPr b="0" lang="en-US" sz="1800" spc="-1" strike="noStrike">
                <a:solidFill>
                  <a:srgbClr val="000000"/>
                </a:solidFill>
                <a:latin typeface="Century Schoolbook"/>
                <a:ea typeface="Century Schoolbook"/>
              </a:rPr>
              <a:t>Thank you for your attention !! Questions?</a:t>
            </a:r>
            <a:endParaRPr b="0" lang="en-US" sz="1800" spc="-1" strike="noStrike">
              <a:solidFill>
                <a:srgbClr val="000000"/>
              </a:solidFill>
              <a:latin typeface="Arial"/>
            </a:endParaRPr>
          </a:p>
        </p:txBody>
      </p:sp>
      <p:sp>
        <p:nvSpPr>
          <p:cNvPr id="568" name="TextShape 2"/>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BCED4D96-F258-4F3A-9F30-E17AA9E27710}"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State of Health definition</a:t>
            </a:r>
            <a:endParaRPr b="0" lang="en-US" sz="1800" spc="-1" strike="noStrike">
              <a:solidFill>
                <a:srgbClr val="000000"/>
              </a:solidFill>
              <a:latin typeface="Arial"/>
            </a:endParaRPr>
          </a:p>
        </p:txBody>
      </p:sp>
      <p:pic>
        <p:nvPicPr>
          <p:cNvPr id="141" name="Google Shape;94;p11" descr=""/>
          <p:cNvPicPr/>
          <p:nvPr/>
        </p:nvPicPr>
        <p:blipFill>
          <a:blip r:embed="rId1"/>
          <a:stretch/>
        </p:blipFill>
        <p:spPr>
          <a:xfrm>
            <a:off x="2547360" y="3069720"/>
            <a:ext cx="3884760" cy="2064240"/>
          </a:xfrm>
          <a:prstGeom prst="rect">
            <a:avLst/>
          </a:prstGeom>
          <a:ln>
            <a:noFill/>
          </a:ln>
        </p:spPr>
      </p:pic>
      <p:sp>
        <p:nvSpPr>
          <p:cNvPr id="142" name="CustomShape 2"/>
          <p:cNvSpPr/>
          <p:nvPr/>
        </p:nvSpPr>
        <p:spPr>
          <a:xfrm rot="10800000">
            <a:off x="4886280" y="4706640"/>
            <a:ext cx="119880" cy="254880"/>
          </a:xfrm>
          <a:prstGeom prst="downArrow">
            <a:avLst>
              <a:gd name="adj1" fmla="val 50000"/>
              <a:gd name="adj2" fmla="val 50000"/>
            </a:avLst>
          </a:prstGeom>
          <a:solidFill>
            <a:srgbClr val="38761d"/>
          </a:solidFill>
          <a:ln>
            <a:noFill/>
          </a:ln>
        </p:spPr>
        <p:style>
          <a:lnRef idx="0"/>
          <a:fillRef idx="0"/>
          <a:effectRef idx="0"/>
          <a:fontRef idx="minor"/>
        </p:style>
      </p:sp>
      <p:sp>
        <p:nvSpPr>
          <p:cNvPr id="143" name="CustomShape 3"/>
          <p:cNvSpPr/>
          <p:nvPr/>
        </p:nvSpPr>
        <p:spPr>
          <a:xfrm>
            <a:off x="4773960" y="4843080"/>
            <a:ext cx="409320" cy="28980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700" spc="-1" strike="noStrike">
                <a:solidFill>
                  <a:srgbClr val="38761d"/>
                </a:solidFill>
                <a:latin typeface="Arial"/>
                <a:ea typeface="Arial"/>
              </a:rPr>
              <a:t>new</a:t>
            </a:r>
            <a:endParaRPr b="0" lang="en-US" sz="700" spc="-1" strike="noStrike">
              <a:latin typeface="Arial"/>
            </a:endParaRPr>
          </a:p>
        </p:txBody>
      </p:sp>
      <p:sp>
        <p:nvSpPr>
          <p:cNvPr id="144" name="CustomShape 4"/>
          <p:cNvSpPr/>
          <p:nvPr/>
        </p:nvSpPr>
        <p:spPr>
          <a:xfrm rot="17271000">
            <a:off x="3716280" y="4492080"/>
            <a:ext cx="119880" cy="254880"/>
          </a:xfrm>
          <a:prstGeom prst="downArrow">
            <a:avLst>
              <a:gd name="adj1" fmla="val 50000"/>
              <a:gd name="adj2" fmla="val 50000"/>
            </a:avLst>
          </a:prstGeom>
          <a:solidFill>
            <a:srgbClr val="990000"/>
          </a:solidFill>
          <a:ln>
            <a:noFill/>
          </a:ln>
        </p:spPr>
        <p:style>
          <a:lnRef idx="0"/>
          <a:fillRef idx="0"/>
          <a:effectRef idx="0"/>
          <a:fontRef idx="minor"/>
        </p:style>
      </p:sp>
      <p:sp>
        <p:nvSpPr>
          <p:cNvPr id="145" name="CustomShape 5"/>
          <p:cNvSpPr/>
          <p:nvPr/>
        </p:nvSpPr>
        <p:spPr>
          <a:xfrm>
            <a:off x="3378960" y="4422960"/>
            <a:ext cx="409320" cy="28980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700" spc="-1" strike="noStrike">
                <a:solidFill>
                  <a:srgbClr val="cc0000"/>
                </a:solidFill>
                <a:latin typeface="Arial"/>
                <a:ea typeface="Arial"/>
              </a:rPr>
              <a:t>old</a:t>
            </a:r>
            <a:endParaRPr b="0" lang="en-US" sz="700" spc="-1" strike="noStrike">
              <a:latin typeface="Arial"/>
            </a:endParaRPr>
          </a:p>
        </p:txBody>
      </p:sp>
      <p:sp>
        <p:nvSpPr>
          <p:cNvPr id="146" name="CustomShape 6"/>
          <p:cNvSpPr/>
          <p:nvPr/>
        </p:nvSpPr>
        <p:spPr>
          <a:xfrm>
            <a:off x="477720" y="1883880"/>
            <a:ext cx="8132760" cy="7005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1" lang="en-US" sz="1300" spc="-1" strike="noStrike">
                <a:solidFill>
                  <a:srgbClr val="000000"/>
                </a:solidFill>
                <a:latin typeface="Century Schoolbook"/>
                <a:ea typeface="Century Schoolbook"/>
              </a:rPr>
              <a:t>The </a:t>
            </a:r>
            <a:r>
              <a:rPr b="1" lang="en-US" sz="1300" spc="-1" strike="noStrike" u="sng">
                <a:solidFill>
                  <a:srgbClr val="000000"/>
                </a:solidFill>
                <a:uFillTx/>
                <a:latin typeface="Century Schoolbook"/>
                <a:ea typeface="Century Schoolbook"/>
              </a:rPr>
              <a:t>deviation</a:t>
            </a:r>
            <a:r>
              <a:rPr b="1" lang="en-US" sz="1300" spc="-1" strike="noStrike">
                <a:solidFill>
                  <a:srgbClr val="000000"/>
                </a:solidFill>
                <a:latin typeface="Century Schoolbook"/>
                <a:ea typeface="Century Schoolbook"/>
              </a:rPr>
              <a:t> of the battery's condition or performance </a:t>
            </a:r>
            <a:r>
              <a:rPr b="1" lang="en-US" sz="1300" spc="-1" strike="noStrike" u="sng">
                <a:solidFill>
                  <a:srgbClr val="000000"/>
                </a:solidFill>
                <a:uFillTx/>
                <a:latin typeface="Century Schoolbook"/>
                <a:ea typeface="Century Schoolbook"/>
              </a:rPr>
              <a:t>from its nominal condition </a:t>
            </a:r>
            <a:endParaRPr b="0" lang="en-US" sz="1300" spc="-1" strike="noStrike">
              <a:latin typeface="Arial"/>
            </a:endParaRPr>
          </a:p>
          <a:p>
            <a:pPr algn="ctr">
              <a:lnSpc>
                <a:spcPct val="100000"/>
              </a:lnSpc>
              <a:tabLst>
                <a:tab algn="l" pos="0"/>
              </a:tabLst>
            </a:pPr>
            <a:r>
              <a:rPr b="1" lang="en-US" sz="1300" spc="-1" strike="noStrike">
                <a:solidFill>
                  <a:srgbClr val="000000"/>
                </a:solidFill>
                <a:latin typeface="Century Schoolbook"/>
                <a:ea typeface="Century Schoolbook"/>
              </a:rPr>
              <a:t>is represented by the State of Health.</a:t>
            </a:r>
            <a:endParaRPr b="0" lang="en-US" sz="1300" spc="-1" strike="noStrike">
              <a:latin typeface="Arial"/>
            </a:endParaRPr>
          </a:p>
        </p:txBody>
      </p:sp>
      <p:sp>
        <p:nvSpPr>
          <p:cNvPr id="147"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2A0831A5-7AC8-4C55-8F6C-0FF785AA67A7}" type="slidenum">
              <a:rPr b="0" lang="en-US" sz="1300" spc="-1" strike="noStrike">
                <a:solidFill>
                  <a:srgbClr val="000000"/>
                </a:solidFill>
                <a:latin typeface="Arial"/>
                <a:ea typeface="Arial"/>
              </a:rPr>
              <a:t>&lt;number&gt;</a:t>
            </a:fld>
            <a:endParaRPr b="0" lang="en-US" sz="1300" spc="-1" strike="noStrike">
              <a:latin typeface="Times New Roman"/>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Why State of Health (SoH) Assessment is so important?</a:t>
            </a:r>
            <a:endParaRPr b="0" lang="en-US" sz="1800" spc="-1" strike="noStrike">
              <a:solidFill>
                <a:srgbClr val="000000"/>
              </a:solidFill>
              <a:latin typeface="Arial"/>
            </a:endParaRPr>
          </a:p>
        </p:txBody>
      </p:sp>
      <p:sp>
        <p:nvSpPr>
          <p:cNvPr id="149" name="CustomShape 2"/>
          <p:cNvSpPr/>
          <p:nvPr/>
        </p:nvSpPr>
        <p:spPr>
          <a:xfrm>
            <a:off x="564120" y="511164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Informed decisions → allow to anticipate actions</a:t>
            </a:r>
            <a:endParaRPr b="0" lang="en-US" sz="1400" spc="-1" strike="noStrike">
              <a:latin typeface="Arial"/>
            </a:endParaRPr>
          </a:p>
        </p:txBody>
      </p:sp>
      <p:sp>
        <p:nvSpPr>
          <p:cNvPr id="150" name="CustomShape 3"/>
          <p:cNvSpPr/>
          <p:nvPr/>
        </p:nvSpPr>
        <p:spPr>
          <a:xfrm>
            <a:off x="406080" y="2228040"/>
            <a:ext cx="238104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Arial"/>
                <a:ea typeface="Arial"/>
              </a:rPr>
              <a:t>Open-loop degradation</a:t>
            </a:r>
            <a:endParaRPr b="0" lang="en-US" sz="1400" spc="-1" strike="noStrike">
              <a:latin typeface="Arial"/>
            </a:endParaRPr>
          </a:p>
        </p:txBody>
      </p:sp>
      <p:sp>
        <p:nvSpPr>
          <p:cNvPr id="151" name="CustomShape 4"/>
          <p:cNvSpPr/>
          <p:nvPr/>
        </p:nvSpPr>
        <p:spPr>
          <a:xfrm>
            <a:off x="406080" y="3832920"/>
            <a:ext cx="238104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Arial"/>
                <a:ea typeface="Arial"/>
              </a:rPr>
              <a:t>Managed degradation</a:t>
            </a:r>
            <a:endParaRPr b="0" lang="en-US" sz="1400" spc="-1" strike="noStrike">
              <a:latin typeface="Arial"/>
            </a:endParaRPr>
          </a:p>
        </p:txBody>
      </p:sp>
      <p:sp>
        <p:nvSpPr>
          <p:cNvPr id="152" name="CustomShape 5"/>
          <p:cNvSpPr/>
          <p:nvPr/>
        </p:nvSpPr>
        <p:spPr>
          <a:xfrm>
            <a:off x="2532960" y="1356840"/>
            <a:ext cx="302580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Resulted End-of-Life (EoL)</a:t>
            </a:r>
            <a:endParaRPr b="0" lang="en-US" sz="1400" spc="-1" strike="noStrike">
              <a:latin typeface="Arial"/>
            </a:endParaRPr>
          </a:p>
        </p:txBody>
      </p:sp>
      <p:sp>
        <p:nvSpPr>
          <p:cNvPr id="153" name="CustomShape 6"/>
          <p:cNvSpPr/>
          <p:nvPr/>
        </p:nvSpPr>
        <p:spPr>
          <a:xfrm>
            <a:off x="564120" y="511164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Informed decisions → allow to anticipate actions → Change EoL result</a:t>
            </a:r>
            <a:endParaRPr b="0" lang="en-US" sz="1400" spc="-1" strike="noStrike">
              <a:latin typeface="Arial"/>
            </a:endParaRPr>
          </a:p>
        </p:txBody>
      </p:sp>
      <p:sp>
        <p:nvSpPr>
          <p:cNvPr id="154" name="TextShape 7"/>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CB558B99-8921-4E91-AAE4-783A714A682B}"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155" name="CustomShape 8"/>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Félix, M. S., Martinez, J. J., &amp; Bérenguer, C. (2023). A state-space approach for remaining useful life control. IFAC-PapersOnLine, 56(2), 7728-7733.</a:t>
            </a:r>
            <a:endParaRPr b="0" lang="en-US" sz="800" spc="-1" strike="noStrike">
              <a:latin typeface="Arial"/>
            </a:endParaRPr>
          </a:p>
        </p:txBody>
      </p:sp>
      <p:pic>
        <p:nvPicPr>
          <p:cNvPr id="156" name="Google Shape;113;p12" descr=""/>
          <p:cNvPicPr/>
          <p:nvPr/>
        </p:nvPicPr>
        <p:blipFill>
          <a:blip r:embed="rId1"/>
          <a:stretch/>
        </p:blipFill>
        <p:spPr>
          <a:xfrm>
            <a:off x="2532960" y="1838520"/>
            <a:ext cx="3279960" cy="319176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TextShape 1"/>
          <p:cNvSpPr txBox="1"/>
          <p:nvPr/>
        </p:nvSpPr>
        <p:spPr>
          <a:xfrm>
            <a:off x="311760" y="593280"/>
            <a:ext cx="8520120" cy="763200"/>
          </a:xfrm>
          <a:prstGeom prst="rect">
            <a:avLst/>
          </a:prstGeom>
          <a:solidFill>
            <a:srgbClr val="ffffff"/>
          </a:solidFill>
          <a:ln w="9360">
            <a:solidFill>
              <a:srgbClr val="000000"/>
            </a:solidFill>
            <a:round/>
          </a:ln>
        </p:spPr>
        <p:txBody>
          <a:bodyPr tIns="91440" bIns="91440" anchor="ctr">
            <a:noAutofit/>
          </a:bodyPr>
          <a:p>
            <a:pPr>
              <a:lnSpc>
                <a:spcPct val="100000"/>
              </a:lnSpc>
              <a:tabLst>
                <a:tab algn="l" pos="0"/>
              </a:tabLst>
            </a:pPr>
            <a:r>
              <a:rPr b="1" lang="en-US" sz="1800" spc="-1" strike="noStrike">
                <a:solidFill>
                  <a:srgbClr val="000000"/>
                </a:solidFill>
                <a:latin typeface="Century Schoolbook"/>
                <a:ea typeface="Century Schoolbook"/>
              </a:rPr>
              <a:t>Why State of Health (SoH) Assessment is so important?</a:t>
            </a:r>
            <a:endParaRPr b="0" lang="en-US" sz="1800" spc="-1" strike="noStrike">
              <a:solidFill>
                <a:srgbClr val="000000"/>
              </a:solidFill>
              <a:latin typeface="Arial"/>
            </a:endParaRPr>
          </a:p>
        </p:txBody>
      </p:sp>
      <p:sp>
        <p:nvSpPr>
          <p:cNvPr id="158" name="CustomShape 2"/>
          <p:cNvSpPr/>
          <p:nvPr/>
        </p:nvSpPr>
        <p:spPr>
          <a:xfrm>
            <a:off x="5745600" y="3542400"/>
            <a:ext cx="3174120" cy="82260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0" lang="en-US" sz="1400" spc="-1" strike="noStrike">
                <a:solidFill>
                  <a:srgbClr val="000000"/>
                </a:solidFill>
                <a:latin typeface="Century Schoolbook"/>
                <a:ea typeface="Century Schoolbook"/>
              </a:rPr>
              <a:t>Useful in different applications:</a:t>
            </a:r>
            <a:endParaRPr b="0" lang="en-US" sz="1400" spc="-1" strike="noStrike">
              <a:latin typeface="Arial"/>
            </a:endParaRPr>
          </a:p>
          <a:p>
            <a:pPr lvl="1" marL="457200" indent="-317160">
              <a:lnSpc>
                <a:spcPct val="100000"/>
              </a:lnSpc>
              <a:buClr>
                <a:srgbClr val="000000"/>
              </a:buClr>
              <a:buFont typeface="Century Schoolbook"/>
              <a:buChar char="➢"/>
              <a:tabLst>
                <a:tab algn="l" pos="0"/>
              </a:tabLst>
            </a:pPr>
            <a:r>
              <a:rPr b="0" lang="en-US" sz="1400" spc="-1" strike="noStrike">
                <a:solidFill>
                  <a:srgbClr val="000000"/>
                </a:solidFill>
                <a:latin typeface="Century Schoolbook"/>
                <a:ea typeface="Century Schoolbook"/>
              </a:rPr>
              <a:t>Prescriptive Maintenance</a:t>
            </a:r>
            <a:endParaRPr b="0" lang="en-US" sz="1400" spc="-1" strike="noStrike">
              <a:latin typeface="Arial"/>
            </a:endParaRPr>
          </a:p>
          <a:p>
            <a:pPr lvl="1" marL="457200" indent="-317160">
              <a:lnSpc>
                <a:spcPct val="100000"/>
              </a:lnSpc>
              <a:buClr>
                <a:srgbClr val="000000"/>
              </a:buClr>
              <a:buFont typeface="Century Schoolbook"/>
              <a:buChar char="➢"/>
              <a:tabLst>
                <a:tab algn="l" pos="0"/>
              </a:tabLst>
            </a:pPr>
            <a:r>
              <a:rPr b="0" lang="en-US" sz="1400" spc="-1" strike="noStrike">
                <a:solidFill>
                  <a:srgbClr val="000000"/>
                </a:solidFill>
                <a:latin typeface="Century Schoolbook"/>
                <a:ea typeface="Century Schoolbook"/>
              </a:rPr>
              <a:t>Health-aware Control</a:t>
            </a:r>
            <a:endParaRPr b="0" lang="en-US" sz="1400" spc="-1" strike="noStrike">
              <a:latin typeface="Arial"/>
            </a:endParaRPr>
          </a:p>
        </p:txBody>
      </p:sp>
      <p:sp>
        <p:nvSpPr>
          <p:cNvPr id="159" name="CustomShape 3"/>
          <p:cNvSpPr/>
          <p:nvPr/>
        </p:nvSpPr>
        <p:spPr>
          <a:xfrm>
            <a:off x="564120" y="5111640"/>
            <a:ext cx="8030160" cy="419760"/>
          </a:xfrm>
          <a:prstGeom prst="roundRect">
            <a:avLst>
              <a:gd name="adj" fmla="val 16667"/>
            </a:avLst>
          </a:prstGeom>
          <a:solidFill>
            <a:schemeClr val="lt2"/>
          </a:solidFill>
          <a:ln>
            <a:noFill/>
          </a:ln>
        </p:spPr>
        <p:style>
          <a:lnRef idx="0"/>
          <a:fillRef idx="0"/>
          <a:effectRef idx="0"/>
          <a:fontRef idx="minor"/>
        </p:style>
        <p:txBody>
          <a:bodyPr tIns="91440" bIns="91440" anchor="ctr">
            <a:noAutofit/>
          </a:bodyPr>
          <a:p>
            <a:pPr algn="ctr">
              <a:lnSpc>
                <a:spcPct val="100000"/>
              </a:lnSpc>
              <a:tabLst>
                <a:tab algn="l" pos="0"/>
              </a:tabLst>
            </a:pPr>
            <a:r>
              <a:rPr b="0" lang="en-US" sz="1400" spc="-1" strike="noStrike">
                <a:solidFill>
                  <a:srgbClr val="000000"/>
                </a:solidFill>
                <a:latin typeface="Century Schoolbook"/>
                <a:ea typeface="Century Schoolbook"/>
              </a:rPr>
              <a:t>Informed decisions → allow to anticipate actions → Change EoL result</a:t>
            </a:r>
            <a:endParaRPr b="0" lang="en-US" sz="1400" spc="-1" strike="noStrike">
              <a:latin typeface="Arial"/>
            </a:endParaRPr>
          </a:p>
        </p:txBody>
      </p:sp>
      <p:sp>
        <p:nvSpPr>
          <p:cNvPr id="160" name="TextShape 4"/>
          <p:cNvSpPr txBox="1"/>
          <p:nvPr/>
        </p:nvSpPr>
        <p:spPr>
          <a:xfrm>
            <a:off x="8472600" y="6217560"/>
            <a:ext cx="548280" cy="524520"/>
          </a:xfrm>
          <a:prstGeom prst="rect">
            <a:avLst/>
          </a:prstGeom>
          <a:noFill/>
          <a:ln>
            <a:noFill/>
          </a:ln>
        </p:spPr>
        <p:txBody>
          <a:bodyPr tIns="91440" bIns="91440">
            <a:noAutofit/>
          </a:bodyPr>
          <a:p>
            <a:pPr algn="r">
              <a:lnSpc>
                <a:spcPct val="100000"/>
              </a:lnSpc>
              <a:tabLst>
                <a:tab algn="l" pos="0"/>
              </a:tabLst>
            </a:pPr>
            <a:fld id="{22B17EFB-D6F1-4782-B0FF-18A9D71E1E58}" type="slidenum">
              <a:rPr b="0" lang="en-US" sz="1300" spc="-1" strike="noStrike">
                <a:solidFill>
                  <a:srgbClr val="000000"/>
                </a:solidFill>
                <a:latin typeface="Arial"/>
                <a:ea typeface="Arial"/>
              </a:rPr>
              <a:t>&lt;number&gt;</a:t>
            </a:fld>
            <a:endParaRPr b="0" lang="en-US" sz="1300" spc="-1" strike="noStrike">
              <a:latin typeface="Times New Roman"/>
            </a:endParaRPr>
          </a:p>
        </p:txBody>
      </p:sp>
      <p:sp>
        <p:nvSpPr>
          <p:cNvPr id="161" name="CustomShape 5"/>
          <p:cNvSpPr/>
          <p:nvPr/>
        </p:nvSpPr>
        <p:spPr>
          <a:xfrm>
            <a:off x="406080" y="3832920"/>
            <a:ext cx="238104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Arial"/>
                <a:ea typeface="Arial"/>
              </a:rPr>
              <a:t>Managed degradation</a:t>
            </a:r>
            <a:endParaRPr b="0" lang="en-US" sz="1400" spc="-1" strike="noStrike">
              <a:latin typeface="Arial"/>
            </a:endParaRPr>
          </a:p>
        </p:txBody>
      </p:sp>
      <p:sp>
        <p:nvSpPr>
          <p:cNvPr id="162" name="CustomShape 6"/>
          <p:cNvSpPr/>
          <p:nvPr/>
        </p:nvSpPr>
        <p:spPr>
          <a:xfrm>
            <a:off x="2532960" y="1356840"/>
            <a:ext cx="3025800" cy="396360"/>
          </a:xfrm>
          <a:prstGeom prst="rect">
            <a:avLst/>
          </a:prstGeom>
          <a:noFill/>
          <a:ln>
            <a:noFill/>
          </a:ln>
        </p:spPr>
        <p:style>
          <a:lnRef idx="0"/>
          <a:fillRef idx="0"/>
          <a:effectRef idx="0"/>
          <a:fontRef idx="minor"/>
        </p:style>
        <p:txBody>
          <a:bodyPr tIns="91440" bIns="91440">
            <a:spAutoFit/>
          </a:bodyPr>
          <a:p>
            <a:pPr algn="ctr">
              <a:lnSpc>
                <a:spcPct val="100000"/>
              </a:lnSpc>
              <a:tabLst>
                <a:tab algn="l" pos="0"/>
              </a:tabLst>
            </a:pPr>
            <a:r>
              <a:rPr b="1" lang="en-US" sz="1400" spc="-1" strike="noStrike">
                <a:solidFill>
                  <a:srgbClr val="000000"/>
                </a:solidFill>
                <a:latin typeface="Arial"/>
                <a:ea typeface="Arial"/>
              </a:rPr>
              <a:t>Resulted End-of-Life (EoL)</a:t>
            </a:r>
            <a:endParaRPr b="0" lang="en-US" sz="1400" spc="-1" strike="noStrike">
              <a:latin typeface="Arial"/>
            </a:endParaRPr>
          </a:p>
        </p:txBody>
      </p:sp>
      <p:sp>
        <p:nvSpPr>
          <p:cNvPr id="163" name="CustomShape 7"/>
          <p:cNvSpPr/>
          <p:nvPr/>
        </p:nvSpPr>
        <p:spPr>
          <a:xfrm>
            <a:off x="406080" y="2228040"/>
            <a:ext cx="2381040" cy="396360"/>
          </a:xfrm>
          <a:prstGeom prst="rect">
            <a:avLst/>
          </a:prstGeom>
          <a:noFill/>
          <a:ln>
            <a:noFill/>
          </a:ln>
        </p:spPr>
        <p:style>
          <a:lnRef idx="0"/>
          <a:fillRef idx="0"/>
          <a:effectRef idx="0"/>
          <a:fontRef idx="minor"/>
        </p:style>
        <p:txBody>
          <a:bodyPr tIns="91440" bIns="91440">
            <a:spAutoFit/>
          </a:bodyPr>
          <a:p>
            <a:pPr>
              <a:lnSpc>
                <a:spcPct val="100000"/>
              </a:lnSpc>
              <a:tabLst>
                <a:tab algn="l" pos="0"/>
              </a:tabLst>
            </a:pPr>
            <a:r>
              <a:rPr b="1" lang="en-US" sz="1400" spc="-1" strike="noStrike">
                <a:solidFill>
                  <a:srgbClr val="000000"/>
                </a:solidFill>
                <a:latin typeface="Arial"/>
                <a:ea typeface="Arial"/>
              </a:rPr>
              <a:t>Open-loop degradation</a:t>
            </a:r>
            <a:endParaRPr b="0" lang="en-US" sz="1400" spc="-1" strike="noStrike">
              <a:latin typeface="Arial"/>
            </a:endParaRPr>
          </a:p>
        </p:txBody>
      </p:sp>
      <p:sp>
        <p:nvSpPr>
          <p:cNvPr id="164" name="CustomShape 8"/>
          <p:cNvSpPr/>
          <p:nvPr/>
        </p:nvSpPr>
        <p:spPr>
          <a:xfrm>
            <a:off x="329400" y="5832000"/>
            <a:ext cx="8161920" cy="481320"/>
          </a:xfrm>
          <a:prstGeom prst="rect">
            <a:avLst/>
          </a:prstGeom>
          <a:noFill/>
          <a:ln>
            <a:noFill/>
          </a:ln>
        </p:spPr>
        <p:style>
          <a:lnRef idx="0"/>
          <a:fillRef idx="0"/>
          <a:effectRef idx="0"/>
          <a:fontRef idx="minor"/>
        </p:style>
        <p:txBody>
          <a:bodyPr tIns="91440" bIns="91440">
            <a:noAutofit/>
          </a:bodyPr>
          <a:p>
            <a:pPr marL="457200" indent="-279000">
              <a:lnSpc>
                <a:spcPct val="100000"/>
              </a:lnSpc>
              <a:buClr>
                <a:srgbClr val="000000"/>
              </a:buClr>
              <a:buFont typeface="Century Schoolbook"/>
              <a:buAutoNum type="arabicParenR"/>
            </a:pPr>
            <a:r>
              <a:rPr b="0" i="1" lang="en-US" sz="800" spc="-1" strike="noStrike">
                <a:solidFill>
                  <a:srgbClr val="000000"/>
                </a:solidFill>
                <a:latin typeface="Century Schoolbook"/>
                <a:ea typeface="Century Schoolbook"/>
              </a:rPr>
              <a:t>Félix, M. S., Martinez, J. J., &amp; Bérenguer, C. (2023). A state-space approach for remaining useful life control. IFAC-PapersOnLine, 56(2), 7728-7733.</a:t>
            </a:r>
            <a:endParaRPr b="0" lang="en-US" sz="800" spc="-1" strike="noStrike">
              <a:latin typeface="Arial"/>
            </a:endParaRPr>
          </a:p>
        </p:txBody>
      </p:sp>
      <p:pic>
        <p:nvPicPr>
          <p:cNvPr id="165" name="Google Shape;126;p13" descr=""/>
          <p:cNvPicPr/>
          <p:nvPr/>
        </p:nvPicPr>
        <p:blipFill>
          <a:blip r:embed="rId1"/>
          <a:stretch/>
        </p:blipFill>
        <p:spPr>
          <a:xfrm>
            <a:off x="2532960" y="1838520"/>
            <a:ext cx="3279960" cy="319176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2024-12-20T15:58:57Z</dcterms:modified>
  <cp:revision>1</cp:revision>
  <dc:subject/>
  <dc:title/>
</cp:coreProperties>
</file>